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8"/>
  </p:notesMasterIdLst>
  <p:sldIdLst>
    <p:sldId id="314" r:id="rId2"/>
    <p:sldId id="299" r:id="rId3"/>
    <p:sldId id="306" r:id="rId4"/>
    <p:sldId id="312" r:id="rId5"/>
    <p:sldId id="443" r:id="rId6"/>
    <p:sldId id="313" r:id="rId7"/>
    <p:sldId id="436" r:id="rId8"/>
    <p:sldId id="437" r:id="rId9"/>
    <p:sldId id="438" r:id="rId10"/>
    <p:sldId id="439" r:id="rId11"/>
    <p:sldId id="440" r:id="rId12"/>
    <p:sldId id="326" r:id="rId13"/>
    <p:sldId id="328" r:id="rId14"/>
    <p:sldId id="329" r:id="rId15"/>
    <p:sldId id="330" r:id="rId16"/>
    <p:sldId id="509" r:id="rId17"/>
    <p:sldId id="510" r:id="rId18"/>
    <p:sldId id="511" r:id="rId19"/>
    <p:sldId id="512" r:id="rId20"/>
    <p:sldId id="513" r:id="rId21"/>
    <p:sldId id="514" r:id="rId22"/>
    <p:sldId id="331" r:id="rId23"/>
    <p:sldId id="332" r:id="rId24"/>
    <p:sldId id="526" r:id="rId25"/>
    <p:sldId id="515" r:id="rId26"/>
    <p:sldId id="517" r:id="rId27"/>
    <p:sldId id="518" r:id="rId28"/>
    <p:sldId id="519" r:id="rId29"/>
    <p:sldId id="516" r:id="rId30"/>
    <p:sldId id="520" r:id="rId31"/>
    <p:sldId id="521" r:id="rId32"/>
    <p:sldId id="522" r:id="rId33"/>
    <p:sldId id="333" r:id="rId34"/>
    <p:sldId id="335" r:id="rId35"/>
    <p:sldId id="336" r:id="rId36"/>
    <p:sldId id="337" r:id="rId37"/>
    <p:sldId id="338" r:id="rId38"/>
    <p:sldId id="339" r:id="rId39"/>
    <p:sldId id="340" r:id="rId40"/>
    <p:sldId id="341" r:id="rId41"/>
    <p:sldId id="342" r:id="rId42"/>
    <p:sldId id="343" r:id="rId43"/>
    <p:sldId id="347" r:id="rId44"/>
    <p:sldId id="523" r:id="rId45"/>
    <p:sldId id="524" r:id="rId46"/>
    <p:sldId id="525"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p:restoredTop sz="94694"/>
  </p:normalViewPr>
  <p:slideViewPr>
    <p:cSldViewPr snapToGrid="0">
      <p:cViewPr varScale="1">
        <p:scale>
          <a:sx n="58" d="100"/>
          <a:sy n="58" d="100"/>
        </p:scale>
        <p:origin x="106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76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EC9D-CC13-A80C-A489-4107073BE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B4E71-EEB6-1606-E4A3-677710DCAC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310892-4302-B562-9166-DE0B487AFB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748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1ED8-55B8-3049-59D5-66083CBB0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B2188-2E88-D598-26F5-85B091EB148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65D79D-A3C9-B1EF-D245-5B94AFCDAC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836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D6584-287B-01F6-D486-D73D4AD02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56345-51B3-CAB7-DBE2-1DAF6D2256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8F97903-CD8C-9838-F3F5-3D1B2AF2A0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03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8ECB3-3953-20E6-EE9C-CB80A1397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757F9-D4B4-2AF9-AEFA-C29AAFBED3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A66EF2-0D20-B4E7-72A7-5D4104C332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096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2DA57-D11D-DB59-3CBF-0651C5E41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13196-B7D8-45A9-1158-2663AB12FF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307E02-AF61-F7BE-CC88-72309E888C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6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13E5C-8019-8C9E-BB59-2CD474397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D2484-2E52-4D3F-0418-D08F985AB8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A64BB81-72EF-C1C0-FE08-37319D7132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435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323E1-3A19-2A93-ADFC-579184D67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57561-EE1F-E528-26D5-5908B729A3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36B37A-1A40-9153-DD4E-6359783365E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043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6AB2A-07F6-3B6D-E364-E97CBF342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21A33-A3BF-03B4-A81E-D69E0B1778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60D7372-49C0-6D86-864D-DD17214F1E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80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155F-D6A0-C25B-0415-904A89200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6F216-DDE2-F1A0-1764-32CDB0A8A5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40C472-FBD0-5F3A-1F6C-B386EB9C49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3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B04F-8724-EF84-6660-8C4076637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3AB5C-F3D1-EA02-4160-330E1B57F6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C0CBF4-B4B5-22C8-CE90-B7178569DF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748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DCC4-A177-BB8F-A91D-6A9BD6526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FF920-3D0D-F56F-9F97-F618C6D7A74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BAB54D-2EAE-F85A-0318-78134254CED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938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778000" y="2298700"/>
            <a:ext cx="20828000" cy="4648200"/>
          </a:xfrm>
          <a:prstGeom prst="rect">
            <a:avLst/>
          </a:prstGeom>
        </p:spPr>
        <p:txBody>
          <a:bodyPr anchor="b"/>
          <a:lstStyle>
            <a:lvl1pPr algn="ctr" defTabSz="825500">
              <a:lnSpc>
                <a:spcPct val="100000"/>
              </a:lnSpc>
              <a:defRPr sz="11200" b="0" spc="0">
                <a:latin typeface="Helvetica Neue Medium"/>
                <a:ea typeface="Helvetica Neue Medium"/>
                <a:cs typeface="Helvetica Neue Medium"/>
                <a:sym typeface="Helvetica Neue Medium"/>
              </a:defRPr>
            </a:lvl1pPr>
          </a:lstStyle>
          <a:p>
            <a:r>
              <a:t>Title Text</a:t>
            </a:r>
          </a:p>
        </p:txBody>
      </p:sp>
      <p:sp>
        <p:nvSpPr>
          <p:cNvPr id="150" name="Body Level One…"/>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vl1pPr>
            <a:lvl2pPr marL="0" indent="0" algn="ctr" defTabSz="825500">
              <a:lnSpc>
                <a:spcPct val="100000"/>
              </a:lnSpc>
              <a:spcBef>
                <a:spcPts val="0"/>
              </a:spcBef>
              <a:buSzTx/>
              <a:buNone/>
              <a:defRPr sz="5400"/>
            </a:lvl2pPr>
            <a:lvl3pPr marL="0" indent="0" algn="ctr" defTabSz="825500">
              <a:lnSpc>
                <a:spcPct val="100000"/>
              </a:lnSpc>
              <a:spcBef>
                <a:spcPts val="0"/>
              </a:spcBef>
              <a:buSzTx/>
              <a:buNone/>
              <a:defRPr sz="5400"/>
            </a:lvl3pPr>
            <a:lvl4pPr marL="0" indent="0" algn="ctr" defTabSz="825500">
              <a:lnSpc>
                <a:spcPct val="100000"/>
              </a:lnSpc>
              <a:spcBef>
                <a:spcPts val="0"/>
              </a:spcBef>
              <a:buSzTx/>
              <a:buNone/>
              <a:defRPr sz="5400"/>
            </a:lvl4pPr>
            <a:lvl5pPr marL="0" indent="0" algn="ctr" defTabSz="825500">
              <a:lnSpc>
                <a:spcPct val="100000"/>
              </a:lnSpc>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2145661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69.png"/><Relationship Id="rId5" Type="http://schemas.openxmlformats.org/officeDocument/2006/relationships/image" Target="../media/image76.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70.png"/><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71.png"/><Relationship Id="rId5" Type="http://schemas.openxmlformats.org/officeDocument/2006/relationships/image" Target="../media/image76.png"/><Relationship Id="rId4"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171.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image" Target="../media/image16.emf"/><Relationship Id="rId16" Type="http://schemas.openxmlformats.org/officeDocument/2006/relationships/image" Target="../media/image30.emf"/><Relationship Id="rId1" Type="http://schemas.openxmlformats.org/officeDocument/2006/relationships/slideLayout" Target="../slideLayouts/slideLayout13.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emf"/></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2.png"/><Relationship Id="rId16"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38.png"/><Relationship Id="rId1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1.png"/><Relationship Id="rId1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50.png"/><Relationship Id="rId12" Type="http://schemas.openxmlformats.org/officeDocument/2006/relationships/image" Target="../media/image40.png"/><Relationship Id="rId17" Type="http://schemas.openxmlformats.org/officeDocument/2006/relationships/image" Target="../media/image38.png"/><Relationship Id="rId2" Type="http://schemas.openxmlformats.org/officeDocument/2006/relationships/image" Target="../media/image48.png"/><Relationship Id="rId16"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39.png"/><Relationship Id="rId5" Type="http://schemas.openxmlformats.org/officeDocument/2006/relationships/image" Target="../media/image54.pn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2.png"/><Relationship Id="rId14" Type="http://schemas.openxmlformats.org/officeDocument/2006/relationships/image" Target="../media/image35.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ee Thinking"/>
          <p:cNvSpPr txBox="1">
            <a:spLocks noGrp="1"/>
          </p:cNvSpPr>
          <p:nvPr>
            <p:ph type="title"/>
          </p:nvPr>
        </p:nvSpPr>
        <p:spPr>
          <a:xfrm>
            <a:off x="6508675" y="3618507"/>
            <a:ext cx="16668825" cy="4648201"/>
          </a:xfrm>
          <a:prstGeom prst="rect">
            <a:avLst/>
          </a:prstGeom>
        </p:spPr>
        <p:txBody>
          <a:bodyPr/>
          <a:lstStyle/>
          <a:p>
            <a:r>
              <a:rPr lang="en-US" dirty="0" err="1"/>
              <a:t>Phylo</a:t>
            </a:r>
            <a:r>
              <a:rPr lang="en-US" dirty="0"/>
              <a:t> Seminar 2024</a:t>
            </a:r>
            <a:endParaRPr dirty="0"/>
          </a:p>
        </p:txBody>
      </p:sp>
      <p:sp>
        <p:nvSpPr>
          <p:cNvPr id="152" name="Author and Date"/>
          <p:cNvSpPr txBox="1">
            <a:spLocks noGrp="1"/>
          </p:cNvSpPr>
          <p:nvPr>
            <p:ph type="body" idx="22"/>
          </p:nvPr>
        </p:nvSpPr>
        <p:spPr>
          <a:prstGeom prst="rect">
            <a:avLst/>
          </a:prstGeom>
        </p:spPr>
        <p:txBody>
          <a:bodyPr>
            <a:normAutofit lnSpcReduction="10000"/>
          </a:bodyPr>
          <a:lstStyle/>
          <a:p>
            <a:endParaRPr/>
          </a:p>
        </p:txBody>
      </p:sp>
      <p:sp>
        <p:nvSpPr>
          <p:cNvPr id="153" name="An introduction to phylogenetics"/>
          <p:cNvSpPr txBox="1">
            <a:spLocks noGrp="1"/>
          </p:cNvSpPr>
          <p:nvPr>
            <p:ph type="body" sz="quarter" idx="1"/>
          </p:nvPr>
        </p:nvSpPr>
        <p:spPr>
          <a:xfrm>
            <a:off x="6508675" y="8104710"/>
            <a:ext cx="16668825" cy="1116952"/>
          </a:xfrm>
          <a:prstGeom prst="rect">
            <a:avLst/>
          </a:prstGeom>
        </p:spPr>
        <p:txBody>
          <a:bodyPr/>
          <a:lstStyle/>
          <a:p>
            <a:endParaRPr dirty="0"/>
          </a:p>
        </p:txBody>
      </p:sp>
      <p:pic>
        <p:nvPicPr>
          <p:cNvPr id="154" name="phyloDeathStar_onbackground_noText_hires.png" descr="phyloDeathStar_onbackground_noText_hires.png"/>
          <p:cNvPicPr>
            <a:picLocks noChangeAspect="1"/>
          </p:cNvPicPr>
          <p:nvPr/>
        </p:nvPicPr>
        <p:blipFill>
          <a:blip r:embed="rId2"/>
          <a:srcRect b="10793"/>
          <a:stretch>
            <a:fillRect/>
          </a:stretch>
        </p:blipFill>
        <p:spPr>
          <a:xfrm>
            <a:off x="-12497" y="-3102604"/>
            <a:ext cx="24408994" cy="8800458"/>
          </a:xfrm>
          <a:prstGeom prst="rect">
            <a:avLst/>
          </a:prstGeom>
          <a:ln w="12700">
            <a:miter lim="400000"/>
          </a:ln>
        </p:spPr>
      </p:pic>
      <p:pic>
        <p:nvPicPr>
          <p:cNvPr id="155" name="mockTree.pdf" descr="mockTree.pdf"/>
          <p:cNvPicPr>
            <a:picLocks noChangeAspect="1"/>
          </p:cNvPicPr>
          <p:nvPr/>
        </p:nvPicPr>
        <p:blipFill>
          <a:blip r:embed="rId3"/>
          <a:stretch>
            <a:fillRect/>
          </a:stretch>
        </p:blipFill>
        <p:spPr>
          <a:xfrm>
            <a:off x="482174" y="6599738"/>
            <a:ext cx="5487252" cy="65109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40362031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98"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99"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00"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101"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102"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03"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106" name="Group"/>
          <p:cNvGrpSpPr/>
          <p:nvPr/>
        </p:nvGrpSpPr>
        <p:grpSpPr>
          <a:xfrm>
            <a:off x="0" y="1692"/>
            <a:ext cx="24384000" cy="2691264"/>
            <a:chOff x="0" y="0"/>
            <a:chExt cx="24384000" cy="2691263"/>
          </a:xfrm>
        </p:grpSpPr>
        <p:pic>
          <p:nvPicPr>
            <p:cNvPr id="1104"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10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0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grpSp>
        <p:nvGrpSpPr>
          <p:cNvPr id="1116" name="Group"/>
          <p:cNvGrpSpPr/>
          <p:nvPr/>
        </p:nvGrpSpPr>
        <p:grpSpPr>
          <a:xfrm>
            <a:off x="12566450" y="4933081"/>
            <a:ext cx="9133685" cy="6287427"/>
            <a:chOff x="0" y="0"/>
            <a:chExt cx="9133683" cy="6287425"/>
          </a:xfrm>
        </p:grpSpPr>
        <p:pic>
          <p:nvPicPr>
            <p:cNvPr id="1108" name="fbd_tree.pdf" descr="fbd_tree.pdf"/>
            <p:cNvPicPr>
              <a:picLocks noChangeAspect="1"/>
            </p:cNvPicPr>
            <p:nvPr/>
          </p:nvPicPr>
          <p:blipFill>
            <a:blip r:embed="rId2"/>
            <a:srcRect l="4307" t="11594"/>
            <a:stretch>
              <a:fillRect/>
            </a:stretch>
          </p:blipFill>
          <p:spPr>
            <a:xfrm>
              <a:off x="0" y="0"/>
              <a:ext cx="8507083" cy="6287427"/>
            </a:xfrm>
            <a:prstGeom prst="rect">
              <a:avLst/>
            </a:prstGeom>
            <a:ln w="12700" cap="flat">
              <a:noFill/>
              <a:miter lim="400000"/>
            </a:ln>
            <a:effectLst/>
          </p:spPr>
        </p:pic>
        <p:pic>
          <p:nvPicPr>
            <p:cNvPr id="1109" name="dog-bone-png-dog-bone-icon-709283.png" descr="dog-bone-png-dog-bone-icon-709283.png"/>
            <p:cNvPicPr>
              <a:picLocks noChangeAspect="1"/>
            </p:cNvPicPr>
            <p:nvPr/>
          </p:nvPicPr>
          <p:blipFill>
            <a:blip r:embed="rId4"/>
            <a:stretch>
              <a:fillRect/>
            </a:stretch>
          </p:blipFill>
          <p:spPr>
            <a:xfrm rot="18177072">
              <a:off x="5419147" y="2589507"/>
              <a:ext cx="692114" cy="283838"/>
            </a:xfrm>
            <a:prstGeom prst="rect">
              <a:avLst/>
            </a:prstGeom>
            <a:ln w="12700" cap="flat">
              <a:noFill/>
              <a:miter lim="400000"/>
            </a:ln>
            <a:effectLst/>
          </p:spPr>
        </p:pic>
        <p:pic>
          <p:nvPicPr>
            <p:cNvPr id="1110" name="dog-bone-png-dog-bone-icon-709283.png" descr="dog-bone-png-dog-bone-icon-709283.png"/>
            <p:cNvPicPr>
              <a:picLocks noChangeAspect="1"/>
            </p:cNvPicPr>
            <p:nvPr/>
          </p:nvPicPr>
          <p:blipFill>
            <a:blip r:embed="rId4"/>
            <a:stretch>
              <a:fillRect/>
            </a:stretch>
          </p:blipFill>
          <p:spPr>
            <a:xfrm rot="18177072">
              <a:off x="4106813" y="4477573"/>
              <a:ext cx="692114" cy="283839"/>
            </a:xfrm>
            <a:prstGeom prst="rect">
              <a:avLst/>
            </a:prstGeom>
            <a:ln w="12700" cap="flat">
              <a:noFill/>
              <a:miter lim="400000"/>
            </a:ln>
            <a:effectLst/>
          </p:spPr>
        </p:pic>
        <p:pic>
          <p:nvPicPr>
            <p:cNvPr id="1111" name="dog-bone-png-dog-bone-icon-709283.png" descr="dog-bone-png-dog-bone-icon-709283.png"/>
            <p:cNvPicPr>
              <a:picLocks noChangeAspect="1"/>
            </p:cNvPicPr>
            <p:nvPr/>
          </p:nvPicPr>
          <p:blipFill>
            <a:blip r:embed="rId4"/>
            <a:stretch>
              <a:fillRect/>
            </a:stretch>
          </p:blipFill>
          <p:spPr>
            <a:xfrm rot="18177072">
              <a:off x="4326947" y="1937574"/>
              <a:ext cx="692114" cy="283838"/>
            </a:xfrm>
            <a:prstGeom prst="rect">
              <a:avLst/>
            </a:prstGeom>
            <a:ln w="12700" cap="flat">
              <a:noFill/>
              <a:miter lim="400000"/>
            </a:ln>
            <a:effectLst/>
          </p:spPr>
        </p:pic>
        <p:pic>
          <p:nvPicPr>
            <p:cNvPr id="1112" name="05f87521-20d4-4a05-8ac6-aa0bab7f1394.512.png" descr="05f87521-20d4-4a05-8ac6-aa0bab7f1394.512.png"/>
            <p:cNvPicPr>
              <a:picLocks noChangeAspect="1"/>
            </p:cNvPicPr>
            <p:nvPr/>
          </p:nvPicPr>
          <p:blipFill>
            <a:blip r:embed="rId5"/>
            <a:stretch>
              <a:fillRect/>
            </a:stretch>
          </p:blipFill>
          <p:spPr>
            <a:xfrm>
              <a:off x="8312349" y="3753041"/>
              <a:ext cx="821335" cy="567877"/>
            </a:xfrm>
            <a:prstGeom prst="rect">
              <a:avLst/>
            </a:prstGeom>
            <a:ln w="12700" cap="flat">
              <a:noFill/>
              <a:miter lim="400000"/>
            </a:ln>
            <a:effectLst/>
          </p:spPr>
        </p:pic>
        <p:pic>
          <p:nvPicPr>
            <p:cNvPr id="1113" name="05f87521-20d4-4a05-8ac6-aa0bab7f1394.512.png" descr="05f87521-20d4-4a05-8ac6-aa0bab7f1394.512.png"/>
            <p:cNvPicPr>
              <a:picLocks noChangeAspect="1"/>
            </p:cNvPicPr>
            <p:nvPr/>
          </p:nvPicPr>
          <p:blipFill>
            <a:blip r:embed="rId5"/>
            <a:stretch>
              <a:fillRect/>
            </a:stretch>
          </p:blipFill>
          <p:spPr>
            <a:xfrm>
              <a:off x="8312349" y="5057932"/>
              <a:ext cx="821335" cy="567877"/>
            </a:xfrm>
            <a:prstGeom prst="rect">
              <a:avLst/>
            </a:prstGeom>
            <a:ln w="12700" cap="flat">
              <a:noFill/>
              <a:miter lim="400000"/>
            </a:ln>
            <a:effectLst/>
          </p:spPr>
        </p:pic>
        <p:pic>
          <p:nvPicPr>
            <p:cNvPr id="1114" name="05f87521-20d4-4a05-8ac6-aa0bab7f1394.512.png" descr="05f87521-20d4-4a05-8ac6-aa0bab7f1394.512.png"/>
            <p:cNvPicPr>
              <a:picLocks noChangeAspect="1"/>
            </p:cNvPicPr>
            <p:nvPr/>
          </p:nvPicPr>
          <p:blipFill>
            <a:blip r:embed="rId5"/>
            <a:stretch>
              <a:fillRect/>
            </a:stretch>
          </p:blipFill>
          <p:spPr>
            <a:xfrm>
              <a:off x="8312349" y="5702424"/>
              <a:ext cx="821335" cy="567876"/>
            </a:xfrm>
            <a:prstGeom prst="rect">
              <a:avLst/>
            </a:prstGeom>
            <a:ln w="12700" cap="flat">
              <a:noFill/>
              <a:miter lim="400000"/>
            </a:ln>
            <a:effectLst/>
          </p:spPr>
        </p:pic>
        <p:pic>
          <p:nvPicPr>
            <p:cNvPr id="1115" name="05f87521-20d4-4a05-8ac6-aa0bab7f1394.512.png" descr="05f87521-20d4-4a05-8ac6-aa0bab7f1394.512.png"/>
            <p:cNvPicPr>
              <a:picLocks noChangeAspect="1"/>
            </p:cNvPicPr>
            <p:nvPr/>
          </p:nvPicPr>
          <p:blipFill>
            <a:blip r:embed="rId5"/>
            <a:stretch>
              <a:fillRect/>
            </a:stretch>
          </p:blipFill>
          <p:spPr>
            <a:xfrm>
              <a:off x="8312349" y="499282"/>
              <a:ext cx="821335" cy="567877"/>
            </a:xfrm>
            <a:prstGeom prst="rect">
              <a:avLst/>
            </a:prstGeom>
            <a:ln w="12700" cap="flat">
              <a:noFill/>
              <a:miter lim="400000"/>
            </a:ln>
            <a:effectLst/>
          </p:spPr>
        </p:pic>
      </p:grpSp>
      <p:grpSp>
        <p:nvGrpSpPr>
          <p:cNvPr id="1123" name="Group"/>
          <p:cNvGrpSpPr/>
          <p:nvPr/>
        </p:nvGrpSpPr>
        <p:grpSpPr>
          <a:xfrm>
            <a:off x="10931403" y="11639550"/>
            <a:ext cx="9953226" cy="774366"/>
            <a:chOff x="0" y="0"/>
            <a:chExt cx="9953223" cy="774365"/>
          </a:xfrm>
        </p:grpSpPr>
        <p:sp>
          <p:nvSpPr>
            <p:cNvPr id="1117"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18"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19"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20"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121"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122"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124"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125"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26"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13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133"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129" name="fossilization event"/>
          <p:cNvSpPr txBox="1"/>
          <p:nvPr/>
        </p:nvSpPr>
        <p:spPr>
          <a:xfrm>
            <a:off x="11265595" y="2938445"/>
            <a:ext cx="297180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134"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131" name="extinction event"/>
          <p:cNvSpPr txBox="1"/>
          <p:nvPr/>
        </p:nvSpPr>
        <p:spPr>
          <a:xfrm>
            <a:off x="19284512" y="3126857"/>
            <a:ext cx="2675764"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116"/>
                                        </p:tgtEl>
                                        <p:attrNameLst>
                                          <p:attrName>style.visibility</p:attrName>
                                        </p:attrNameLst>
                                      </p:cBhvr>
                                      <p:to>
                                        <p:strVal val="visible"/>
                                      </p:to>
                                    </p:set>
                                    <p:animEffect transition="in" filter="wipe(left)">
                                      <p:cBhvr>
                                        <p:cTn id="7" dur="2000"/>
                                        <p:tgtEl>
                                          <p:spTgt spid="1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13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3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39"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140"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14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4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145" name="Group"/>
          <p:cNvGrpSpPr/>
          <p:nvPr/>
        </p:nvGrpSpPr>
        <p:grpSpPr>
          <a:xfrm>
            <a:off x="0" y="1692"/>
            <a:ext cx="24384000" cy="2691264"/>
            <a:chOff x="0" y="0"/>
            <a:chExt cx="24384000" cy="2691263"/>
          </a:xfrm>
        </p:grpSpPr>
        <p:pic>
          <p:nvPicPr>
            <p:cNvPr id="1143"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14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46"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grpSp>
        <p:nvGrpSpPr>
          <p:cNvPr id="1155" name="Group"/>
          <p:cNvGrpSpPr/>
          <p:nvPr/>
        </p:nvGrpSpPr>
        <p:grpSpPr>
          <a:xfrm>
            <a:off x="12566450" y="4933081"/>
            <a:ext cx="9133685" cy="6287427"/>
            <a:chOff x="0" y="0"/>
            <a:chExt cx="9133683" cy="6287425"/>
          </a:xfrm>
        </p:grpSpPr>
        <p:pic>
          <p:nvPicPr>
            <p:cNvPr id="1147" name="fbd_tree.pdf" descr="fbd_tree.pdf"/>
            <p:cNvPicPr>
              <a:picLocks noChangeAspect="1"/>
            </p:cNvPicPr>
            <p:nvPr/>
          </p:nvPicPr>
          <p:blipFill>
            <a:blip r:embed="rId2"/>
            <a:srcRect l="4307" t="11594"/>
            <a:stretch>
              <a:fillRect/>
            </a:stretch>
          </p:blipFill>
          <p:spPr>
            <a:xfrm>
              <a:off x="0" y="0"/>
              <a:ext cx="8507083" cy="6287427"/>
            </a:xfrm>
            <a:prstGeom prst="rect">
              <a:avLst/>
            </a:prstGeom>
            <a:ln w="12700" cap="flat">
              <a:noFill/>
              <a:miter lim="400000"/>
            </a:ln>
            <a:effectLst/>
          </p:spPr>
        </p:pic>
        <p:pic>
          <p:nvPicPr>
            <p:cNvPr id="1148" name="dog-bone-png-dog-bone-icon-709283.png" descr="dog-bone-png-dog-bone-icon-709283.png"/>
            <p:cNvPicPr>
              <a:picLocks noChangeAspect="1"/>
            </p:cNvPicPr>
            <p:nvPr/>
          </p:nvPicPr>
          <p:blipFill>
            <a:blip r:embed="rId4"/>
            <a:stretch>
              <a:fillRect/>
            </a:stretch>
          </p:blipFill>
          <p:spPr>
            <a:xfrm rot="18177072">
              <a:off x="5419147" y="2589507"/>
              <a:ext cx="692114" cy="283838"/>
            </a:xfrm>
            <a:prstGeom prst="rect">
              <a:avLst/>
            </a:prstGeom>
            <a:ln w="12700" cap="flat">
              <a:noFill/>
              <a:miter lim="400000"/>
            </a:ln>
            <a:effectLst/>
          </p:spPr>
        </p:pic>
        <p:pic>
          <p:nvPicPr>
            <p:cNvPr id="1149" name="dog-bone-png-dog-bone-icon-709283.png" descr="dog-bone-png-dog-bone-icon-709283.png"/>
            <p:cNvPicPr>
              <a:picLocks noChangeAspect="1"/>
            </p:cNvPicPr>
            <p:nvPr/>
          </p:nvPicPr>
          <p:blipFill>
            <a:blip r:embed="rId4"/>
            <a:stretch>
              <a:fillRect/>
            </a:stretch>
          </p:blipFill>
          <p:spPr>
            <a:xfrm rot="18177072">
              <a:off x="4106813" y="4477573"/>
              <a:ext cx="692114" cy="283839"/>
            </a:xfrm>
            <a:prstGeom prst="rect">
              <a:avLst/>
            </a:prstGeom>
            <a:ln w="12700" cap="flat">
              <a:noFill/>
              <a:miter lim="400000"/>
            </a:ln>
            <a:effectLst/>
          </p:spPr>
        </p:pic>
        <p:pic>
          <p:nvPicPr>
            <p:cNvPr id="1150" name="dog-bone-png-dog-bone-icon-709283.png" descr="dog-bone-png-dog-bone-icon-709283.png"/>
            <p:cNvPicPr>
              <a:picLocks noChangeAspect="1"/>
            </p:cNvPicPr>
            <p:nvPr/>
          </p:nvPicPr>
          <p:blipFill>
            <a:blip r:embed="rId4"/>
            <a:stretch>
              <a:fillRect/>
            </a:stretch>
          </p:blipFill>
          <p:spPr>
            <a:xfrm rot="18177072">
              <a:off x="4326947" y="1937574"/>
              <a:ext cx="692114" cy="283838"/>
            </a:xfrm>
            <a:prstGeom prst="rect">
              <a:avLst/>
            </a:prstGeom>
            <a:ln w="12700" cap="flat">
              <a:noFill/>
              <a:miter lim="400000"/>
            </a:ln>
            <a:effectLst/>
          </p:spPr>
        </p:pic>
        <p:pic>
          <p:nvPicPr>
            <p:cNvPr id="1151" name="05f87521-20d4-4a05-8ac6-aa0bab7f1394.512.png" descr="05f87521-20d4-4a05-8ac6-aa0bab7f1394.512.png"/>
            <p:cNvPicPr>
              <a:picLocks noChangeAspect="1"/>
            </p:cNvPicPr>
            <p:nvPr/>
          </p:nvPicPr>
          <p:blipFill>
            <a:blip r:embed="rId5"/>
            <a:stretch>
              <a:fillRect/>
            </a:stretch>
          </p:blipFill>
          <p:spPr>
            <a:xfrm>
              <a:off x="8312349" y="3753041"/>
              <a:ext cx="821335" cy="567877"/>
            </a:xfrm>
            <a:prstGeom prst="rect">
              <a:avLst/>
            </a:prstGeom>
            <a:ln w="12700" cap="flat">
              <a:noFill/>
              <a:miter lim="400000"/>
            </a:ln>
            <a:effectLst/>
          </p:spPr>
        </p:pic>
        <p:pic>
          <p:nvPicPr>
            <p:cNvPr id="1152" name="05f87521-20d4-4a05-8ac6-aa0bab7f1394.512.png" descr="05f87521-20d4-4a05-8ac6-aa0bab7f1394.512.png"/>
            <p:cNvPicPr>
              <a:picLocks noChangeAspect="1"/>
            </p:cNvPicPr>
            <p:nvPr/>
          </p:nvPicPr>
          <p:blipFill>
            <a:blip r:embed="rId5"/>
            <a:stretch>
              <a:fillRect/>
            </a:stretch>
          </p:blipFill>
          <p:spPr>
            <a:xfrm>
              <a:off x="8312349" y="5057932"/>
              <a:ext cx="821335" cy="567877"/>
            </a:xfrm>
            <a:prstGeom prst="rect">
              <a:avLst/>
            </a:prstGeom>
            <a:ln w="12700" cap="flat">
              <a:noFill/>
              <a:miter lim="400000"/>
            </a:ln>
            <a:effectLst/>
          </p:spPr>
        </p:pic>
        <p:pic>
          <p:nvPicPr>
            <p:cNvPr id="1153" name="05f87521-20d4-4a05-8ac6-aa0bab7f1394.512.png" descr="05f87521-20d4-4a05-8ac6-aa0bab7f1394.512.png"/>
            <p:cNvPicPr>
              <a:picLocks noChangeAspect="1"/>
            </p:cNvPicPr>
            <p:nvPr/>
          </p:nvPicPr>
          <p:blipFill>
            <a:blip r:embed="rId5"/>
            <a:stretch>
              <a:fillRect/>
            </a:stretch>
          </p:blipFill>
          <p:spPr>
            <a:xfrm>
              <a:off x="8312349" y="5702424"/>
              <a:ext cx="821335" cy="567876"/>
            </a:xfrm>
            <a:prstGeom prst="rect">
              <a:avLst/>
            </a:prstGeom>
            <a:ln w="12700" cap="flat">
              <a:noFill/>
              <a:miter lim="400000"/>
            </a:ln>
            <a:effectLst/>
          </p:spPr>
        </p:pic>
        <p:pic>
          <p:nvPicPr>
            <p:cNvPr id="1154" name="05f87521-20d4-4a05-8ac6-aa0bab7f1394.512.png" descr="05f87521-20d4-4a05-8ac6-aa0bab7f1394.512.png"/>
            <p:cNvPicPr>
              <a:picLocks noChangeAspect="1"/>
            </p:cNvPicPr>
            <p:nvPr/>
          </p:nvPicPr>
          <p:blipFill>
            <a:blip r:embed="rId5"/>
            <a:stretch>
              <a:fillRect/>
            </a:stretch>
          </p:blipFill>
          <p:spPr>
            <a:xfrm>
              <a:off x="8312349" y="499282"/>
              <a:ext cx="821335" cy="567877"/>
            </a:xfrm>
            <a:prstGeom prst="rect">
              <a:avLst/>
            </a:prstGeom>
            <a:ln w="12700" cap="flat">
              <a:noFill/>
              <a:miter lim="400000"/>
            </a:ln>
            <a:effectLst/>
          </p:spPr>
        </p:pic>
      </p:grpSp>
      <p:grpSp>
        <p:nvGrpSpPr>
          <p:cNvPr id="1162" name="Group"/>
          <p:cNvGrpSpPr/>
          <p:nvPr/>
        </p:nvGrpSpPr>
        <p:grpSpPr>
          <a:xfrm>
            <a:off x="10931403" y="11639550"/>
            <a:ext cx="9953226" cy="774366"/>
            <a:chOff x="0" y="0"/>
            <a:chExt cx="9953223" cy="774365"/>
          </a:xfrm>
        </p:grpSpPr>
        <p:sp>
          <p:nvSpPr>
            <p:cNvPr id="1156"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7"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8"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9"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160"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161"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163"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164"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65"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17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17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168" name="fossilization event"/>
          <p:cNvSpPr txBox="1"/>
          <p:nvPr/>
        </p:nvSpPr>
        <p:spPr>
          <a:xfrm>
            <a:off x="11265595" y="2938445"/>
            <a:ext cx="297180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175"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170" name="extinction event"/>
          <p:cNvSpPr txBox="1"/>
          <p:nvPr/>
        </p:nvSpPr>
        <p:spPr>
          <a:xfrm>
            <a:off x="19284512" y="3126857"/>
            <a:ext cx="2675764"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
        <p:nvSpPr>
          <p:cNvPr id="1176" name="Connection Line"/>
          <p:cNvSpPr/>
          <p:nvPr/>
        </p:nvSpPr>
        <p:spPr>
          <a:xfrm>
            <a:off x="20374898" y="5781453"/>
            <a:ext cx="572297" cy="1334956"/>
          </a:xfrm>
          <a:custGeom>
            <a:avLst/>
            <a:gdLst/>
            <a:ahLst/>
            <a:cxnLst>
              <a:cxn ang="0">
                <a:pos x="wd2" y="hd2"/>
              </a:cxn>
              <a:cxn ang="5400000">
                <a:pos x="wd2" y="hd2"/>
              </a:cxn>
              <a:cxn ang="10800000">
                <a:pos x="wd2" y="hd2"/>
              </a:cxn>
              <a:cxn ang="16200000">
                <a:pos x="wd2" y="hd2"/>
              </a:cxn>
            </a:cxnLst>
            <a:rect l="0" t="0" r="r" b="b"/>
            <a:pathLst>
              <a:path w="16308" h="21600" extrusionOk="0">
                <a:moveTo>
                  <a:pt x="11426" y="0"/>
                </a:moveTo>
                <a:cubicBezTo>
                  <a:pt x="-5292" y="9529"/>
                  <a:pt x="-3665" y="16729"/>
                  <a:pt x="16308" y="21600"/>
                </a:cubicBezTo>
              </a:path>
            </a:pathLst>
          </a:custGeom>
          <a:ln w="31750">
            <a:solidFill>
              <a:srgbClr val="FCB040"/>
            </a:solidFill>
            <a:miter lim="400000"/>
            <a:headEnd type="stealth"/>
          </a:ln>
        </p:spPr>
        <p:txBody>
          <a:bodyPr/>
          <a:lstStyle/>
          <a:p>
            <a:endParaRPr/>
          </a:p>
        </p:txBody>
      </p:sp>
      <p:sp>
        <p:nvSpPr>
          <p:cNvPr id="1172" name="sampling event"/>
          <p:cNvSpPr txBox="1"/>
          <p:nvPr/>
        </p:nvSpPr>
        <p:spPr>
          <a:xfrm>
            <a:off x="21003246" y="6843724"/>
            <a:ext cx="2583943"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sampling event</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0" name="Group"/>
          <p:cNvGrpSpPr/>
          <p:nvPr/>
        </p:nvGrpSpPr>
        <p:grpSpPr>
          <a:xfrm>
            <a:off x="0" y="1692"/>
            <a:ext cx="24384000" cy="2691264"/>
            <a:chOff x="0" y="0"/>
            <a:chExt cx="24384000" cy="2691263"/>
          </a:xfrm>
        </p:grpSpPr>
        <p:pic>
          <p:nvPicPr>
            <p:cNvPr id="11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1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8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182"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183"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184"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185"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86"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87"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88"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189"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90"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191"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2"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3"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4"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95"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196"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197"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198"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199"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06" name="Group"/>
          <p:cNvGrpSpPr/>
          <p:nvPr/>
        </p:nvGrpSpPr>
        <p:grpSpPr>
          <a:xfrm>
            <a:off x="10931403" y="11639550"/>
            <a:ext cx="9953226" cy="774366"/>
            <a:chOff x="0" y="0"/>
            <a:chExt cx="9953223" cy="774365"/>
          </a:xfrm>
        </p:grpSpPr>
        <p:sp>
          <p:nvSpPr>
            <p:cNvPr id="1200"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1"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2"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3"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04"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05"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07" name="We then remove unsampled lineages, producing a “reconstructed” or “sampled” tree,  , with fossil ages F."/>
              <p:cNvSpPr txBox="1"/>
              <p:nvPr/>
            </p:nvSpPr>
            <p:spPr>
              <a:xfrm>
                <a:off x="1498663" y="3122372"/>
                <a:ext cx="9241638" cy="18784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p:txBody>
          </p:sp>
        </mc:Choice>
        <mc:Fallback xmlns="">
          <p:sp>
            <p:nvSpPr>
              <p:cNvPr id="1207"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1878441"/>
              </a:xfrm>
              <a:prstGeom prst="rect">
                <a:avLst/>
              </a:prstGeom>
              <a:blipFill>
                <a:blip r:embed="rId6"/>
                <a:stretch>
                  <a:fillRect t="-4027" b="-1140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1" name="Group"/>
          <p:cNvGrpSpPr/>
          <p:nvPr/>
        </p:nvGrpSpPr>
        <p:grpSpPr>
          <a:xfrm>
            <a:off x="0" y="1692"/>
            <a:ext cx="24384000" cy="2691264"/>
            <a:chOff x="0" y="0"/>
            <a:chExt cx="24384000" cy="2691263"/>
          </a:xfrm>
        </p:grpSpPr>
        <p:pic>
          <p:nvPicPr>
            <p:cNvPr id="1209"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1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12"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13"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214"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215"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216"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17"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218"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19"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220"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21"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222"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3"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4"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5"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26"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227"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228"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229"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230"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37" name="Group"/>
          <p:cNvGrpSpPr/>
          <p:nvPr/>
        </p:nvGrpSpPr>
        <p:grpSpPr>
          <a:xfrm>
            <a:off x="10931403" y="11639550"/>
            <a:ext cx="9953226" cy="774366"/>
            <a:chOff x="0" y="0"/>
            <a:chExt cx="9953223" cy="774365"/>
          </a:xfrm>
        </p:grpSpPr>
        <p:sp>
          <p:nvSpPr>
            <p:cNvPr id="1231"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2"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3"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4"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35"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36"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38" name="We then remove unsampled lineages, producing a “reconstructed” or “sampled” tree,  , with fossil ages F.…"/>
              <p:cNvSpPr txBox="1"/>
              <p:nvPr/>
            </p:nvSpPr>
            <p:spPr>
              <a:xfrm>
                <a:off x="1498663" y="3122372"/>
                <a:ext cx="9241638" cy="29960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p:txBody>
          </p:sp>
        </mc:Choice>
        <mc:Fallback xmlns="">
          <p:sp>
            <p:nvSpPr>
              <p:cNvPr id="1238"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2996041"/>
              </a:xfrm>
              <a:prstGeom prst="rect">
                <a:avLst/>
              </a:prstGeom>
              <a:blipFill>
                <a:blip r:embed="rId6"/>
                <a:stretch>
                  <a:fillRect t="-2532" b="-75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2" name="Group"/>
          <p:cNvGrpSpPr/>
          <p:nvPr/>
        </p:nvGrpSpPr>
        <p:grpSpPr>
          <a:xfrm>
            <a:off x="0" y="1692"/>
            <a:ext cx="24384000" cy="2691264"/>
            <a:chOff x="0" y="0"/>
            <a:chExt cx="24384000" cy="2691263"/>
          </a:xfrm>
        </p:grpSpPr>
        <p:pic>
          <p:nvPicPr>
            <p:cNvPr id="124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4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4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44"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24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246"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24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48"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249"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0"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251"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2"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253"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4"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5"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6"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7"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258"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259"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260"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261"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68" name="Group"/>
          <p:cNvGrpSpPr/>
          <p:nvPr/>
        </p:nvGrpSpPr>
        <p:grpSpPr>
          <a:xfrm>
            <a:off x="10931403" y="11639550"/>
            <a:ext cx="9953226" cy="774366"/>
            <a:chOff x="0" y="0"/>
            <a:chExt cx="9953223" cy="774365"/>
          </a:xfrm>
        </p:grpSpPr>
        <p:sp>
          <p:nvSpPr>
            <p:cNvPr id="1262"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3"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4"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5"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66"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67"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69"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69"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6"/>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Rectangle"/>
          <p:cNvSpPr/>
          <p:nvPr/>
        </p:nvSpPr>
        <p:spPr>
          <a:xfrm>
            <a:off x="14580296" y="9497456"/>
            <a:ext cx="2424595" cy="547750"/>
          </a:xfrm>
          <a:prstGeom prst="rect">
            <a:avLst/>
          </a:prstGeom>
          <a:solidFill>
            <a:srgbClr val="FCB040"/>
          </a:solidFill>
          <a:ln w="12700">
            <a:miter lim="400000"/>
          </a:ln>
        </p:spPr>
        <p:txBody>
          <a:bodyPr lIns="0" tIns="0" rIns="0" bIns="0" anchor="ctr"/>
          <a:lstStyle/>
          <a:p>
            <a:pPr algn="ctr">
              <a:defRPr sz="3200">
                <a:solidFill>
                  <a:srgbClr val="FFFFFF"/>
                </a:solidFill>
              </a:defRPr>
            </a:pPr>
            <a:endParaRPr/>
          </a:p>
        </p:txBody>
      </p:sp>
      <p:grpSp>
        <p:nvGrpSpPr>
          <p:cNvPr id="1274" name="Group"/>
          <p:cNvGrpSpPr/>
          <p:nvPr/>
        </p:nvGrpSpPr>
        <p:grpSpPr>
          <a:xfrm>
            <a:off x="0" y="1692"/>
            <a:ext cx="24384000" cy="2691264"/>
            <a:chOff x="0" y="0"/>
            <a:chExt cx="24384000" cy="2691263"/>
          </a:xfrm>
        </p:grpSpPr>
        <p:pic>
          <p:nvPicPr>
            <p:cNvPr id="1272"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7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75"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1276"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76"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3"/>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1277" name="Image" descr="Image"/>
          <p:cNvPicPr>
            <a:picLocks noChangeAspect="1"/>
          </p:cNvPicPr>
          <p:nvPr/>
        </p:nvPicPr>
        <p:blipFill>
          <a:blip r:embed="rId4"/>
          <a:stretch>
            <a:fillRect/>
          </a:stretch>
        </p:blipFill>
        <p:spPr>
          <a:xfrm>
            <a:off x="3670300" y="9539816"/>
            <a:ext cx="17043400" cy="1104901"/>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Connection Line"/>
          <p:cNvSpPr/>
          <p:nvPr/>
        </p:nvSpPr>
        <p:spPr>
          <a:xfrm>
            <a:off x="16441114" y="8286154"/>
            <a:ext cx="1036864" cy="1382118"/>
          </a:xfrm>
          <a:custGeom>
            <a:avLst/>
            <a:gdLst/>
            <a:ahLst/>
            <a:cxnLst>
              <a:cxn ang="0">
                <a:pos x="wd2" y="hd2"/>
              </a:cxn>
              <a:cxn ang="5400000">
                <a:pos x="wd2" y="hd2"/>
              </a:cxn>
              <a:cxn ang="10800000">
                <a:pos x="wd2" y="hd2"/>
              </a:cxn>
              <a:cxn ang="16200000">
                <a:pos x="wd2" y="hd2"/>
              </a:cxn>
            </a:cxnLst>
            <a:rect l="0" t="0" r="r" b="b"/>
            <a:pathLst>
              <a:path w="20251" h="21600" extrusionOk="0">
                <a:moveTo>
                  <a:pt x="225" y="21600"/>
                </a:moveTo>
                <a:cubicBezTo>
                  <a:pt x="-1349" y="7435"/>
                  <a:pt x="5326" y="235"/>
                  <a:pt x="20251" y="0"/>
                </a:cubicBezTo>
              </a:path>
            </a:pathLst>
          </a:custGeom>
          <a:ln w="31750">
            <a:solidFill>
              <a:srgbClr val="FCB040"/>
            </a:solidFill>
            <a:miter lim="400000"/>
            <a:tailEnd type="stealth"/>
          </a:ln>
        </p:spPr>
        <p:txBody>
          <a:bodyPr/>
          <a:lstStyle/>
          <a:p>
            <a:endParaRPr/>
          </a:p>
        </p:txBody>
      </p:sp>
      <p:sp>
        <p:nvSpPr>
          <p:cNvPr id="1280" name="Rectangle"/>
          <p:cNvSpPr/>
          <p:nvPr/>
        </p:nvSpPr>
        <p:spPr>
          <a:xfrm>
            <a:off x="14580296" y="9497456"/>
            <a:ext cx="2424595" cy="547750"/>
          </a:xfrm>
          <a:prstGeom prst="rect">
            <a:avLst/>
          </a:prstGeom>
          <a:solidFill>
            <a:srgbClr val="FCB040"/>
          </a:solidFill>
          <a:ln w="12700">
            <a:miter lim="400000"/>
          </a:ln>
        </p:spPr>
        <p:txBody>
          <a:bodyPr lIns="0" tIns="0" rIns="0" bIns="0" anchor="ctr"/>
          <a:lstStyle/>
          <a:p>
            <a:pPr algn="ctr">
              <a:defRPr sz="3200">
                <a:solidFill>
                  <a:srgbClr val="FFFFFF"/>
                </a:solidFill>
              </a:defRPr>
            </a:pPr>
            <a:endParaRPr/>
          </a:p>
        </p:txBody>
      </p:sp>
      <p:grpSp>
        <p:nvGrpSpPr>
          <p:cNvPr id="1283" name="Group"/>
          <p:cNvGrpSpPr/>
          <p:nvPr/>
        </p:nvGrpSpPr>
        <p:grpSpPr>
          <a:xfrm>
            <a:off x="0" y="1692"/>
            <a:ext cx="24384000" cy="2691264"/>
            <a:chOff x="0" y="0"/>
            <a:chExt cx="24384000" cy="2691263"/>
          </a:xfrm>
        </p:grpSpPr>
        <p:pic>
          <p:nvPicPr>
            <p:cNvPr id="1281"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8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84"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85" name="Image" descr="Image"/>
          <p:cNvPicPr>
            <a:picLocks noChangeAspect="1"/>
          </p:cNvPicPr>
          <p:nvPr/>
        </p:nvPicPr>
        <p:blipFill>
          <a:blip r:embed="rId3"/>
          <a:stretch>
            <a:fillRect/>
          </a:stretch>
        </p:blipFill>
        <p:spPr>
          <a:xfrm>
            <a:off x="3670300" y="9539816"/>
            <a:ext cx="17043400" cy="1104901"/>
          </a:xfrm>
          <a:prstGeom prst="rect">
            <a:avLst/>
          </a:prstGeom>
          <a:ln w="12700">
            <a:miter lim="400000"/>
          </a:ln>
        </p:spPr>
      </p:pic>
      <p:pic>
        <p:nvPicPr>
          <p:cNvPr id="1286" name="Image" descr="Image"/>
          <p:cNvPicPr>
            <a:picLocks noChangeAspect="1"/>
          </p:cNvPicPr>
          <p:nvPr/>
        </p:nvPicPr>
        <p:blipFill>
          <a:blip r:embed="rId4"/>
          <a:stretch>
            <a:fillRect/>
          </a:stretch>
        </p:blipFill>
        <p:spPr>
          <a:xfrm>
            <a:off x="17565489" y="8132960"/>
            <a:ext cx="2794001" cy="457201"/>
          </a:xfrm>
          <a:prstGeom prst="rect">
            <a:avLst/>
          </a:prstGeom>
          <a:ln w="12700">
            <a:miter lim="400000"/>
          </a:ln>
        </p:spPr>
      </p:pic>
      <mc:AlternateContent xmlns:mc="http://schemas.openxmlformats.org/markup-compatibility/2006" xmlns:a14="http://schemas.microsoft.com/office/drawing/2010/main">
        <mc:Choice Requires="a14">
          <p:sp>
            <p:nvSpPr>
              <p:cNvPr id="1287"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87"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5"/>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t>BI can be used with models that are too complicated for ML</a:t>
            </a:r>
          </a:p>
        </p:txBody>
      </p:sp>
    </p:spTree>
    <p:extLst>
      <p:ext uri="{BB962C8B-B14F-4D97-AF65-F5344CB8AC3E}">
        <p14:creationId xmlns:p14="http://schemas.microsoft.com/office/powerpoint/2010/main" val="18582301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BDD3-EEA4-6863-EFBE-8ECF2230A42B}"/>
            </a:ext>
          </a:extLst>
        </p:cNvPr>
        <p:cNvGrpSpPr/>
        <p:nvPr/>
      </p:nvGrpSpPr>
      <p:grpSpPr>
        <a:xfrm>
          <a:off x="0" y="0"/>
          <a:ext cx="0" cy="0"/>
          <a:chOff x="0" y="0"/>
          <a:chExt cx="0" cy="0"/>
        </a:xfrm>
      </p:grpSpPr>
      <p:sp>
        <p:nvSpPr>
          <p:cNvPr id="156" name="Tree Thinking Session 12…">
            <a:extLst>
              <a:ext uri="{FF2B5EF4-FFF2-40B4-BE49-F238E27FC236}">
                <a16:creationId xmlns:a16="http://schemas.microsoft.com/office/drawing/2014/main" id="{663DEB8D-2F1E-9E99-14C0-EAE223549EC9}"/>
              </a:ext>
            </a:extLst>
          </p:cNvPr>
          <p:cNvSpPr txBox="1">
            <a:spLocks noGrp="1"/>
          </p:cNvSpPr>
          <p:nvPr>
            <p:ph type="body" idx="21"/>
          </p:nvPr>
        </p:nvSpPr>
        <p:spPr>
          <a:xfrm>
            <a:off x="3907765" y="11839048"/>
            <a:ext cx="19269736" cy="12758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
        <p:nvSpPr>
          <p:cNvPr id="157" name="Should we believe our phylogeny?">
            <a:extLst>
              <a:ext uri="{FF2B5EF4-FFF2-40B4-BE49-F238E27FC236}">
                <a16:creationId xmlns:a16="http://schemas.microsoft.com/office/drawing/2014/main" id="{1315BB3F-0F85-0873-4C19-F82EA6980C47}"/>
              </a:ext>
            </a:extLst>
          </p:cNvPr>
          <p:cNvSpPr txBox="1">
            <a:spLocks noGrp="1"/>
          </p:cNvSpPr>
          <p:nvPr>
            <p:ph type="title"/>
          </p:nvPr>
        </p:nvSpPr>
        <p:spPr>
          <a:prstGeom prst="rect">
            <a:avLst/>
          </a:prstGeom>
        </p:spPr>
        <p:txBody>
          <a:bodyPr/>
          <a:lstStyle/>
          <a:p>
            <a:r>
              <a:t>Should we believe our phylogeny?</a:t>
            </a:r>
          </a:p>
        </p:txBody>
      </p:sp>
      <p:sp>
        <p:nvSpPr>
          <p:cNvPr id="158" name="Phylogenetic support values, etc">
            <a:extLst>
              <a:ext uri="{FF2B5EF4-FFF2-40B4-BE49-F238E27FC236}">
                <a16:creationId xmlns:a16="http://schemas.microsoft.com/office/drawing/2014/main" id="{5EB941E7-352A-D018-114B-D9B889873684}"/>
              </a:ext>
            </a:extLst>
          </p:cNvPr>
          <p:cNvSpPr txBox="1">
            <a:spLocks noGrp="1"/>
          </p:cNvSpPr>
          <p:nvPr>
            <p:ph type="body" sz="quarter" idx="1"/>
          </p:nvPr>
        </p:nvSpPr>
        <p:spPr>
          <a:prstGeom prst="rect">
            <a:avLst/>
          </a:prstGeom>
        </p:spPr>
        <p:txBody>
          <a:bodyPr/>
          <a:lstStyle/>
          <a:p>
            <a:r>
              <a:t>Phylogenetic support values, etc</a:t>
            </a:r>
          </a:p>
        </p:txBody>
      </p:sp>
      <p:pic>
        <p:nvPicPr>
          <p:cNvPr id="159" name="mockTree.pdf" descr="mockTree.pdf">
            <a:extLst>
              <a:ext uri="{FF2B5EF4-FFF2-40B4-BE49-F238E27FC236}">
                <a16:creationId xmlns:a16="http://schemas.microsoft.com/office/drawing/2014/main" id="{4822DE57-860A-5CF3-A1C3-4937CFEF6167}"/>
              </a:ext>
            </a:extLst>
          </p:cNvPr>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extLst>
      <p:ext uri="{BB962C8B-B14F-4D97-AF65-F5344CB8AC3E}">
        <p14:creationId xmlns:p14="http://schemas.microsoft.com/office/powerpoint/2010/main" val="170825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26D0-2A71-2589-9DB7-D8546D282DFE}"/>
            </a:ext>
          </a:extLst>
        </p:cNvPr>
        <p:cNvGrpSpPr/>
        <p:nvPr/>
      </p:nvGrpSpPr>
      <p:grpSpPr>
        <a:xfrm>
          <a:off x="0" y="0"/>
          <a:ext cx="0" cy="0"/>
          <a:chOff x="0" y="0"/>
          <a:chExt cx="0" cy="0"/>
        </a:xfrm>
      </p:grpSpPr>
      <p:sp>
        <p:nvSpPr>
          <p:cNvPr id="167" name="Rectangle">
            <a:extLst>
              <a:ext uri="{FF2B5EF4-FFF2-40B4-BE49-F238E27FC236}">
                <a16:creationId xmlns:a16="http://schemas.microsoft.com/office/drawing/2014/main" id="{B9BC9D91-2BED-8F40-E918-EDA1AFB10134}"/>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68" name="Support values">
            <a:extLst>
              <a:ext uri="{FF2B5EF4-FFF2-40B4-BE49-F238E27FC236}">
                <a16:creationId xmlns:a16="http://schemas.microsoft.com/office/drawing/2014/main" id="{6BFA4800-AC2E-F59F-D0BA-703DAB501F03}"/>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69" name="For distance, parsimony, and likelihood approaches">
            <a:extLst>
              <a:ext uri="{FF2B5EF4-FFF2-40B4-BE49-F238E27FC236}">
                <a16:creationId xmlns:a16="http://schemas.microsoft.com/office/drawing/2014/main" id="{40363AE3-D899-D966-6914-4D5D49A668CA}"/>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7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84D02133-7E2B-1AF1-21C9-81F9C2024E82}"/>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a:solidFill>
                  <a:srgbClr val="FFFFFF"/>
                </a:solidFill>
                <a:latin typeface="Helvetica"/>
                <a:ea typeface="Helvetica"/>
                <a:cs typeface="Helvetica"/>
                <a:sym typeface="Helvetica"/>
              </a:defRPr>
            </a:pPr>
            <a:r>
              <a:rPr b="1"/>
              <a:t>Topology tests</a:t>
            </a:r>
            <a:r>
              <a:t> (how much better is the best tree that contains a clade than the best tree that doesn’t?) (Doesn’t work for distance methods)</a:t>
            </a:r>
          </a:p>
          <a:p>
            <a:pPr marL="1083729" lvl="1" indent="-474129" defTabSz="457200">
              <a:lnSpc>
                <a:spcPct val="100000"/>
              </a:lnSpc>
              <a:spcBef>
                <a:spcPts val="0"/>
              </a:spcBef>
              <a:defRPr sz="3733" b="1">
                <a:solidFill>
                  <a:srgbClr val="FFFFFF"/>
                </a:solidFill>
                <a:latin typeface="Helvetica"/>
                <a:ea typeface="Helvetica"/>
                <a:cs typeface="Helvetica"/>
                <a:sym typeface="Helvetica"/>
              </a:defRPr>
            </a:pPr>
            <a:r>
              <a:t>(Nonparametric) bootstrapping</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this done? (What is a bootstrap dataset?)</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bootstrapping information summarized/used? (Consensus tree..)</a:t>
            </a:r>
          </a:p>
        </p:txBody>
      </p:sp>
    </p:spTree>
    <p:extLst>
      <p:ext uri="{BB962C8B-B14F-4D97-AF65-F5344CB8AC3E}">
        <p14:creationId xmlns:p14="http://schemas.microsoft.com/office/powerpoint/2010/main" val="16928842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32EB9-1D79-02AB-0CC2-5709F4822077}"/>
            </a:ext>
          </a:extLst>
        </p:cNvPr>
        <p:cNvGrpSpPr/>
        <p:nvPr/>
      </p:nvGrpSpPr>
      <p:grpSpPr>
        <a:xfrm>
          <a:off x="0" y="0"/>
          <a:ext cx="0" cy="0"/>
          <a:chOff x="0" y="0"/>
          <a:chExt cx="0" cy="0"/>
        </a:xfrm>
      </p:grpSpPr>
      <p:sp>
        <p:nvSpPr>
          <p:cNvPr id="172" name="Rectangle">
            <a:extLst>
              <a:ext uri="{FF2B5EF4-FFF2-40B4-BE49-F238E27FC236}">
                <a16:creationId xmlns:a16="http://schemas.microsoft.com/office/drawing/2014/main" id="{B508093B-935D-DF28-FB11-F650CE5D3357}"/>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3" name="Support values">
            <a:extLst>
              <a:ext uri="{FF2B5EF4-FFF2-40B4-BE49-F238E27FC236}">
                <a16:creationId xmlns:a16="http://schemas.microsoft.com/office/drawing/2014/main" id="{B31C4F6D-5487-0903-2D3E-FA97C4A37107}"/>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4" name="For distance, parsimony, and likelihood approaches">
            <a:extLst>
              <a:ext uri="{FF2B5EF4-FFF2-40B4-BE49-F238E27FC236}">
                <a16:creationId xmlns:a16="http://schemas.microsoft.com/office/drawing/2014/main" id="{4E61D073-A342-E370-FFD5-193092D5C585}"/>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a:t>
            </a:r>
            <a:r>
              <a:rPr strike="sngStrike"/>
              <a:t>distance</a:t>
            </a:r>
            <a:r>
              <a:t>, parsimony, and likelihood approaches</a:t>
            </a:r>
          </a:p>
        </p:txBody>
      </p:sp>
      <p:sp>
        <p:nvSpPr>
          <p:cNvPr id="175"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290A5630-F9B9-CBB0-A99F-B05BC81B1CA1}"/>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a:latin typeface="Helvetica"/>
                <a:ea typeface="Helvetica"/>
                <a:cs typeface="Helvetica"/>
                <a:sym typeface="Helvetica"/>
              </a:defRPr>
            </a:pPr>
            <a:r>
              <a:rPr b="1"/>
              <a:t>Topology tests</a:t>
            </a:r>
            <a:r>
              <a:t> (how much better is the best tree that contains a clade than the best tree that doesn’t?) (Doesn’t work for distance methods)</a:t>
            </a:r>
          </a:p>
          <a:p>
            <a:pPr marL="1083729" lvl="1" indent="-474129" defTabSz="457200">
              <a:lnSpc>
                <a:spcPct val="100000"/>
              </a:lnSpc>
              <a:spcBef>
                <a:spcPts val="0"/>
              </a:spcBef>
              <a:defRPr sz="3733" b="1">
                <a:solidFill>
                  <a:srgbClr val="FFFFFF"/>
                </a:solidFill>
                <a:latin typeface="Helvetica"/>
                <a:ea typeface="Helvetica"/>
                <a:cs typeface="Helvetica"/>
                <a:sym typeface="Helvetica"/>
              </a:defRPr>
            </a:pPr>
            <a:r>
              <a:t>(Nonparametric) bootstrapping</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this done? (What is a bootstrap dataset?)</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bootstrapping information summarized/used? (Consensus tree..)</a:t>
            </a:r>
          </a:p>
        </p:txBody>
      </p:sp>
    </p:spTree>
    <p:extLst>
      <p:ext uri="{BB962C8B-B14F-4D97-AF65-F5344CB8AC3E}">
        <p14:creationId xmlns:p14="http://schemas.microsoft.com/office/powerpoint/2010/main" val="14756552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CCF1C-D916-040E-88BF-4D24D8C6946A}"/>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DE45A325-689E-DBBE-6A6F-7CE4CB17C1C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020756D-C558-9716-E725-1D6261E92F03}"/>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28F6EB5E-DE35-0B97-D015-4AB0E294825E}"/>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AF551BC8-3DE9-FA74-2E6B-0FF000A0525C}"/>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spTree>
    <p:extLst>
      <p:ext uri="{BB962C8B-B14F-4D97-AF65-F5344CB8AC3E}">
        <p14:creationId xmlns:p14="http://schemas.microsoft.com/office/powerpoint/2010/main" val="329594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199D-E9E6-3499-8207-7F74D91D73B3}"/>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C399B8A5-943E-DDDC-190A-05AAB831AD9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DA3C6E75-3277-006F-5DB6-0FE826EF25EE}"/>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30EDE7B1-54DB-6DDE-8306-983F582702DF}"/>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C7EE06B-C2A1-630D-BDA1-CE49E975FC4E}"/>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B20CF695-5B41-D606-0C06-8CB11F6DA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388196B8-AC0B-8B7F-AAE9-0C69AC9371BA}"/>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4C126879-D86C-4B7B-CA56-34B9B96206D7}"/>
              </a:ext>
            </a:extLst>
          </p:cNvPr>
          <p:cNvSpPr/>
          <p:nvPr/>
        </p:nvSpPr>
        <p:spPr>
          <a:xfrm>
            <a:off x="16720457" y="4601204"/>
            <a:ext cx="6830008" cy="73979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9758147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15FA5-1053-54FB-6B28-90C8A1AAD1A2}"/>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3920C5AC-617B-028C-9E6F-64F9207C1D3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697E853C-9124-CAE3-AEBD-7C13130E8966}"/>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D4A29E27-E374-1CB3-1AF4-BF75E1C8DCEB}"/>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41330805-A3DE-AD31-4195-3C043FF615A3}"/>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4715BCD6-3BA9-D001-52AB-384681B9B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FDADEA0F-3C00-A85E-678A-DFDE7011DD2D}"/>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1A68B7D4-535D-D921-D8D8-FA279D95D726}"/>
              </a:ext>
            </a:extLst>
          </p:cNvPr>
          <p:cNvSpPr/>
          <p:nvPr/>
        </p:nvSpPr>
        <p:spPr>
          <a:xfrm>
            <a:off x="16744523" y="7344398"/>
            <a:ext cx="6766560" cy="42062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448689F2-A2DE-87F5-899B-4C9FF4FD3A9D}"/>
              </a:ext>
            </a:extLst>
          </p:cNvPr>
          <p:cNvSpPr/>
          <p:nvPr/>
        </p:nvSpPr>
        <p:spPr>
          <a:xfrm>
            <a:off x="17562006" y="6730314"/>
            <a:ext cx="6766560" cy="23774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56190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1E0F-A48B-7A75-749F-6D1A78759091}"/>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D440731A-1CE7-317B-0BD0-C203E1322869}"/>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4EEC596E-C818-8C55-893E-7982D11D0688}"/>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301FA77B-9876-EC7E-D15F-103F1AFA9C93}"/>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093EA94C-018F-5F33-29C7-F1B30E4D5BBB}"/>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914D1494-F892-9962-FDDC-EBD240FB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4B76432E-F12F-AEC8-4521-C40A0B97C6D5}"/>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F92B945E-59E1-2C9E-900F-0FA3F40628BD}"/>
              </a:ext>
            </a:extLst>
          </p:cNvPr>
          <p:cNvSpPr/>
          <p:nvPr/>
        </p:nvSpPr>
        <p:spPr>
          <a:xfrm>
            <a:off x="16798773" y="8613140"/>
            <a:ext cx="6766560" cy="34747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9F12D216-E75B-5EB7-AABA-3709E03CBE6A}"/>
              </a:ext>
            </a:extLst>
          </p:cNvPr>
          <p:cNvSpPr/>
          <p:nvPr/>
        </p:nvSpPr>
        <p:spPr>
          <a:xfrm>
            <a:off x="16822837" y="7923841"/>
            <a:ext cx="598889" cy="6892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881483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181F2-7F19-8FE4-B676-3BE0725ABFA4}"/>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2B7CCEFD-990C-4A03-E8FF-BFB563A3B7C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0F2BBA8-AB95-6532-B470-669FBE63F0A9}"/>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4E7062BF-2CCB-E329-7532-2BBAF22A0DD5}"/>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408B2099-C55A-B474-CFF7-F5192C00733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082E62DD-646F-0273-6F59-129D16F86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26864121-1D1E-CBD4-1F24-EF63BABC0715}"/>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Tree>
    <p:extLst>
      <p:ext uri="{BB962C8B-B14F-4D97-AF65-F5344CB8AC3E}">
        <p14:creationId xmlns:p14="http://schemas.microsoft.com/office/powerpoint/2010/main" val="8062884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hat is this Bayes’ theorem black magic?"/>
          <p:cNvSpPr txBox="1">
            <a:spLocks noGrp="1"/>
          </p:cNvSpPr>
          <p:nvPr>
            <p:ph type="title"/>
          </p:nvPr>
        </p:nvSpPr>
        <p:spPr>
          <a:prstGeom prst="rect">
            <a:avLst/>
          </a:prstGeom>
        </p:spPr>
        <p:txBody>
          <a:bodyPr/>
          <a:lstStyle/>
          <a:p>
            <a:r>
              <a:t>What is this Bayes’ theorem black magic?</a:t>
            </a:r>
          </a:p>
        </p:txBody>
      </p:sp>
      <p:sp>
        <p:nvSpPr>
          <p:cNvPr id="199" name="Slide Subtitle"/>
          <p:cNvSpPr txBox="1">
            <a:spLocks noGrp="1"/>
          </p:cNvSpPr>
          <p:nvPr>
            <p:ph type="body" idx="21"/>
          </p:nvPr>
        </p:nvSpPr>
        <p:spPr>
          <a:prstGeom prst="rect">
            <a:avLst/>
          </a:prstGeom>
        </p:spPr>
        <p:txBody>
          <a:bodyPr/>
          <a:lstStyle/>
          <a:p>
            <a:endParaRPr/>
          </a:p>
        </p:txBody>
      </p:sp>
      <p:sp>
        <p:nvSpPr>
          <p:cNvPr id="200" name="Slide bullet text"/>
          <p:cNvSpPr txBox="1">
            <a:spLocks noGrp="1"/>
          </p:cNvSpPr>
          <p:nvPr>
            <p:ph type="body" idx="1"/>
          </p:nvPr>
        </p:nvSpPr>
        <p:spPr>
          <a:prstGeom prst="rect">
            <a:avLst/>
          </a:prstGeom>
        </p:spPr>
        <p:txBody>
          <a:bodyPr/>
          <a:lstStyle/>
          <a:p>
            <a:endParaRPr/>
          </a:p>
        </p:txBody>
      </p:sp>
      <p:pic>
        <p:nvPicPr>
          <p:cNvPr id="201" name="Image" descr="Image"/>
          <p:cNvPicPr>
            <a:picLocks noChangeAspect="1"/>
          </p:cNvPicPr>
          <p:nvPr/>
        </p:nvPicPr>
        <p:blipFill>
          <a:blip r:embed="rId2"/>
          <a:stretch>
            <a:fillRect/>
          </a:stretch>
        </p:blipFill>
        <p:spPr>
          <a:xfrm>
            <a:off x="7628745" y="3296114"/>
            <a:ext cx="11430001" cy="8844644"/>
          </a:xfrm>
          <a:prstGeom prst="rect">
            <a:avLst/>
          </a:prstGeom>
          <a:ln w="12700">
            <a:miter lim="400000"/>
          </a:ln>
        </p:spPr>
      </p:pic>
      <p:pic>
        <p:nvPicPr>
          <p:cNvPr id="202" name="Image" descr="Image"/>
          <p:cNvPicPr>
            <a:picLocks noChangeAspect="1"/>
          </p:cNvPicPr>
          <p:nvPr/>
        </p:nvPicPr>
        <p:blipFill>
          <a:blip r:embed="rId3"/>
          <a:stretch>
            <a:fillRect/>
          </a:stretch>
        </p:blipFill>
        <p:spPr>
          <a:xfrm>
            <a:off x="7628745" y="3296114"/>
            <a:ext cx="11430001" cy="8844644"/>
          </a:xfrm>
          <a:prstGeom prst="rect">
            <a:avLst/>
          </a:prstGeom>
          <a:ln w="12700">
            <a:miter lim="400000"/>
          </a:ln>
        </p:spPr>
      </p:pic>
      <p:pic>
        <p:nvPicPr>
          <p:cNvPr id="203" name="Image" descr="Image"/>
          <p:cNvPicPr>
            <a:picLocks noChangeAspect="1"/>
          </p:cNvPicPr>
          <p:nvPr/>
        </p:nvPicPr>
        <p:blipFill>
          <a:blip r:embed="rId4"/>
          <a:stretch>
            <a:fillRect/>
          </a:stretch>
        </p:blipFill>
        <p:spPr>
          <a:xfrm>
            <a:off x="7616045" y="3302464"/>
            <a:ext cx="11430001" cy="883227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A2C17-D75B-F50E-8EC7-EDDF64F5C810}"/>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2791A64D-C311-0E11-A30E-CF4DCF984AD3}"/>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1938BC4A-DE91-CB78-DBD9-48E49F573AD2}"/>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7F920067-A012-FEB1-5E10-6921B04F7C9B}"/>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E0267C6F-DD5F-1294-B18A-47C3DA3383B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2">
                    <a:lumMod val="10000"/>
                  </a:schemeClr>
                </a:solidFill>
              </a:rPr>
              <a:t>How is bootstrapping information summarized/used? (Consensus tree..)</a:t>
            </a:r>
          </a:p>
        </p:txBody>
      </p:sp>
      <p:sp>
        <p:nvSpPr>
          <p:cNvPr id="4" name="Slide courtesy of Mike May">
            <a:extLst>
              <a:ext uri="{FF2B5EF4-FFF2-40B4-BE49-F238E27FC236}">
                <a16:creationId xmlns:a16="http://schemas.microsoft.com/office/drawing/2014/main" id="{02E32C68-88E8-B8A6-CBD5-9FACD826D08C}"/>
              </a:ext>
            </a:extLst>
          </p:cNvPr>
          <p:cNvSpPr txBox="1"/>
          <p:nvPr/>
        </p:nvSpPr>
        <p:spPr>
          <a:xfrm>
            <a:off x="14839425" y="12550770"/>
            <a:ext cx="716215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a:t>
            </a:r>
            <a:r>
              <a:rPr lang="en-US" i="1" dirty="0"/>
              <a:t>Tree Thinking</a:t>
            </a:r>
            <a:endParaRPr i="1" dirty="0"/>
          </a:p>
        </p:txBody>
      </p:sp>
      <p:pic>
        <p:nvPicPr>
          <p:cNvPr id="1026" name="Picture 2">
            <a:extLst>
              <a:ext uri="{FF2B5EF4-FFF2-40B4-BE49-F238E27FC236}">
                <a16:creationId xmlns:a16="http://schemas.microsoft.com/office/drawing/2014/main" id="{52A530F0-FECF-E056-118D-235E4F1E3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9425" y="3806125"/>
            <a:ext cx="8007632" cy="449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28613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1BD9C-4F8E-65A0-BDAE-873D809F7EB3}"/>
            </a:ext>
          </a:extLst>
        </p:cNvPr>
        <p:cNvGrpSpPr/>
        <p:nvPr/>
      </p:nvGrpSpPr>
      <p:grpSpPr>
        <a:xfrm>
          <a:off x="0" y="0"/>
          <a:ext cx="0" cy="0"/>
          <a:chOff x="0" y="0"/>
          <a:chExt cx="0" cy="0"/>
        </a:xfrm>
      </p:grpSpPr>
      <p:pic>
        <p:nvPicPr>
          <p:cNvPr id="1027" name="Picture 3">
            <a:extLst>
              <a:ext uri="{FF2B5EF4-FFF2-40B4-BE49-F238E27FC236}">
                <a16:creationId xmlns:a16="http://schemas.microsoft.com/office/drawing/2014/main" id="{155BE6FE-D040-7F8D-6EF3-BE4510E7D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084" y="9385448"/>
            <a:ext cx="7615727" cy="3915179"/>
          </a:xfrm>
          <a:prstGeom prst="rect">
            <a:avLst/>
          </a:prstGeom>
          <a:noFill/>
          <a:extLst>
            <a:ext uri="{909E8E84-426E-40DD-AFC4-6F175D3DCCD1}">
              <a14:hiddenFill xmlns:a14="http://schemas.microsoft.com/office/drawing/2010/main">
                <a:solidFill>
                  <a:srgbClr val="FFFFFF"/>
                </a:solidFill>
              </a14:hiddenFill>
            </a:ext>
          </a:extLst>
        </p:spPr>
      </p:pic>
      <p:sp>
        <p:nvSpPr>
          <p:cNvPr id="177" name="Rectangle">
            <a:extLst>
              <a:ext uri="{FF2B5EF4-FFF2-40B4-BE49-F238E27FC236}">
                <a16:creationId xmlns:a16="http://schemas.microsoft.com/office/drawing/2014/main" id="{4D156A1D-B7CA-C733-9EAA-554FFD30F2C3}"/>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EAECDE55-55CB-AA9E-9617-B547277DF3F4}"/>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F5171CA2-7675-A0F8-9268-7C2F5CA03B62}"/>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E0036BC-0607-0D4E-8749-992A3A7BDAE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2">
                    <a:lumMod val="10000"/>
                  </a:schemeClr>
                </a:solidFill>
              </a:rPr>
              <a:t>How is bootstrapping information summarized/used? (Consensus tree..)</a:t>
            </a:r>
          </a:p>
        </p:txBody>
      </p:sp>
      <p:sp>
        <p:nvSpPr>
          <p:cNvPr id="4" name="Slide courtesy of Mike May">
            <a:extLst>
              <a:ext uri="{FF2B5EF4-FFF2-40B4-BE49-F238E27FC236}">
                <a16:creationId xmlns:a16="http://schemas.microsoft.com/office/drawing/2014/main" id="{BA00A7CE-3125-CBBA-542E-C2B825CFB63C}"/>
              </a:ext>
            </a:extLst>
          </p:cNvPr>
          <p:cNvSpPr txBox="1"/>
          <p:nvPr/>
        </p:nvSpPr>
        <p:spPr>
          <a:xfrm>
            <a:off x="14839425" y="12550770"/>
            <a:ext cx="7162159"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a:t>
            </a:r>
            <a:r>
              <a:rPr lang="en-US" i="1" dirty="0"/>
              <a:t>Tree Thinking</a:t>
            </a:r>
            <a:endParaRPr i="1" dirty="0"/>
          </a:p>
        </p:txBody>
      </p:sp>
      <p:pic>
        <p:nvPicPr>
          <p:cNvPr id="1026" name="Picture 2">
            <a:extLst>
              <a:ext uri="{FF2B5EF4-FFF2-40B4-BE49-F238E27FC236}">
                <a16:creationId xmlns:a16="http://schemas.microsoft.com/office/drawing/2014/main" id="{AADFB835-4D91-0879-36A6-5B4D11ADE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9425" y="3806125"/>
            <a:ext cx="8007632" cy="449566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F57C73FD-AE55-40B2-744D-39B0754462B7}"/>
              </a:ext>
            </a:extLst>
          </p:cNvPr>
          <p:cNvCxnSpPr>
            <a:cxnSpLocks/>
          </p:cNvCxnSpPr>
          <p:nvPr/>
        </p:nvCxnSpPr>
        <p:spPr>
          <a:xfrm flipH="1">
            <a:off x="17530167" y="8205358"/>
            <a:ext cx="422737" cy="1079965"/>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0261524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D3DF6-D83B-A2D9-52B7-2232D3EE04B1}"/>
            </a:ext>
          </a:extLst>
        </p:cNvPr>
        <p:cNvGrpSpPr/>
        <p:nvPr/>
      </p:nvGrpSpPr>
      <p:grpSpPr>
        <a:xfrm>
          <a:off x="0" y="0"/>
          <a:ext cx="0" cy="0"/>
          <a:chOff x="0" y="0"/>
          <a:chExt cx="0" cy="0"/>
        </a:xfrm>
      </p:grpSpPr>
      <p:sp>
        <p:nvSpPr>
          <p:cNvPr id="182" name="Rectangle">
            <a:extLst>
              <a:ext uri="{FF2B5EF4-FFF2-40B4-BE49-F238E27FC236}">
                <a16:creationId xmlns:a16="http://schemas.microsoft.com/office/drawing/2014/main" id="{67039C21-A1D6-6571-90F0-ECE3D51E94FD}"/>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83" name="Support values">
            <a:extLst>
              <a:ext uri="{FF2B5EF4-FFF2-40B4-BE49-F238E27FC236}">
                <a16:creationId xmlns:a16="http://schemas.microsoft.com/office/drawing/2014/main" id="{710AF7C8-6E3C-DE32-F04E-35AFCDCD9CCD}"/>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84" name="For distance, parsimony, and likelihood approaches">
            <a:extLst>
              <a:ext uri="{FF2B5EF4-FFF2-40B4-BE49-F238E27FC236}">
                <a16:creationId xmlns:a16="http://schemas.microsoft.com/office/drawing/2014/main" id="{4ECDFAEA-5D83-6A86-C8A7-CD96DF8537E0}"/>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a:t>
            </a:r>
            <a:r>
              <a:rPr strike="sngStrike"/>
              <a:t>distance, parsimony, and</a:t>
            </a:r>
            <a:r>
              <a:t> likelihood approaches</a:t>
            </a:r>
          </a:p>
        </p:txBody>
      </p:sp>
      <p:sp>
        <p:nvSpPr>
          <p:cNvPr id="185"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001B5A78-0442-4E92-44ED-F37EC7389BBD}"/>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b="1">
                <a:latin typeface="Helvetica"/>
                <a:ea typeface="Helvetica"/>
                <a:cs typeface="Helvetica"/>
                <a:sym typeface="Helvetica"/>
              </a:defRPr>
            </a:pPr>
            <a:r>
              <a:t>Parametric bootstrapping</a:t>
            </a:r>
          </a:p>
          <a:p>
            <a:pPr marL="1693329" lvl="2" indent="-474129" defTabSz="457200">
              <a:lnSpc>
                <a:spcPct val="100000"/>
              </a:lnSpc>
              <a:spcBef>
                <a:spcPts val="0"/>
              </a:spcBef>
              <a:defRPr sz="3733">
                <a:latin typeface="Helvetica"/>
                <a:ea typeface="Helvetica"/>
                <a:cs typeface="Helvetica"/>
                <a:sym typeface="Helvetica"/>
              </a:defRPr>
            </a:pPr>
            <a:r>
              <a:t>How is this done? (How does it differ from nonparametric bootstrapping?)</a:t>
            </a:r>
          </a:p>
        </p:txBody>
      </p:sp>
    </p:spTree>
    <p:extLst>
      <p:ext uri="{BB962C8B-B14F-4D97-AF65-F5344CB8AC3E}">
        <p14:creationId xmlns:p14="http://schemas.microsoft.com/office/powerpoint/2010/main" val="36607748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FF3D-0E7E-5570-1F25-3D60D684A62F}"/>
            </a:ext>
          </a:extLst>
        </p:cNvPr>
        <p:cNvGrpSpPr/>
        <p:nvPr/>
      </p:nvGrpSpPr>
      <p:grpSpPr>
        <a:xfrm>
          <a:off x="0" y="0"/>
          <a:ext cx="0" cy="0"/>
          <a:chOff x="0" y="0"/>
          <a:chExt cx="0" cy="0"/>
        </a:xfrm>
      </p:grpSpPr>
      <p:sp>
        <p:nvSpPr>
          <p:cNvPr id="187" name="Rectangle">
            <a:extLst>
              <a:ext uri="{FF2B5EF4-FFF2-40B4-BE49-F238E27FC236}">
                <a16:creationId xmlns:a16="http://schemas.microsoft.com/office/drawing/2014/main" id="{11AB1B15-EF9A-C6DB-F71E-1CDDD4F4C28C}"/>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88" name="Support values">
            <a:extLst>
              <a:ext uri="{FF2B5EF4-FFF2-40B4-BE49-F238E27FC236}">
                <a16:creationId xmlns:a16="http://schemas.microsoft.com/office/drawing/2014/main" id="{3394AC35-CD58-E08C-D7E3-DF40E4BBA89C}"/>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89" name="For Bayesian inference">
            <a:extLst>
              <a:ext uri="{FF2B5EF4-FFF2-40B4-BE49-F238E27FC236}">
                <a16:creationId xmlns:a16="http://schemas.microsoft.com/office/drawing/2014/main" id="{C867857C-C770-C627-2CD5-D07D554EE55C}"/>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Bayesian inference</a:t>
            </a:r>
          </a:p>
        </p:txBody>
      </p:sp>
      <p:sp>
        <p:nvSpPr>
          <p:cNvPr id="190" name="We get support values for “free”!…">
            <a:extLst>
              <a:ext uri="{FF2B5EF4-FFF2-40B4-BE49-F238E27FC236}">
                <a16:creationId xmlns:a16="http://schemas.microsoft.com/office/drawing/2014/main" id="{B1EF4DAC-F743-B2AE-BF48-9C897E02F421}"/>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We get support values for “free”!</a:t>
            </a:r>
          </a:p>
          <a:p>
            <a:pPr marL="1083729" lvl="1" indent="-474129" defTabSz="457200">
              <a:lnSpc>
                <a:spcPct val="100000"/>
              </a:lnSpc>
              <a:spcBef>
                <a:spcPts val="0"/>
              </a:spcBef>
              <a:defRPr sz="3733">
                <a:latin typeface="Helvetica"/>
                <a:ea typeface="Helvetica"/>
                <a:cs typeface="Helvetica"/>
                <a:sym typeface="Helvetica"/>
              </a:defRPr>
            </a:pPr>
            <a:r>
              <a:t>Differences between posterior probabilities and bootstrap percentages</a:t>
            </a:r>
          </a:p>
          <a:p>
            <a:pPr marL="1083729" lvl="1" indent="-474129" defTabSz="457200">
              <a:lnSpc>
                <a:spcPct val="100000"/>
              </a:lnSpc>
              <a:spcBef>
                <a:spcPts val="0"/>
              </a:spcBef>
              <a:defRPr sz="3733">
                <a:latin typeface="Helvetica"/>
                <a:ea typeface="Helvetica"/>
                <a:cs typeface="Helvetica"/>
                <a:sym typeface="Helvetica"/>
              </a:defRPr>
            </a:pPr>
            <a:r>
              <a:t>Bayesian topology tests</a:t>
            </a:r>
          </a:p>
        </p:txBody>
      </p:sp>
    </p:spTree>
    <p:extLst>
      <p:ext uri="{BB962C8B-B14F-4D97-AF65-F5344CB8AC3E}">
        <p14:creationId xmlns:p14="http://schemas.microsoft.com/office/powerpoint/2010/main" val="32548198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BDD3-EEA4-6863-EFBE-8ECF2230A42B}"/>
            </a:ext>
          </a:extLst>
        </p:cNvPr>
        <p:cNvGrpSpPr/>
        <p:nvPr/>
      </p:nvGrpSpPr>
      <p:grpSpPr>
        <a:xfrm>
          <a:off x="0" y="0"/>
          <a:ext cx="0" cy="0"/>
          <a:chOff x="0" y="0"/>
          <a:chExt cx="0" cy="0"/>
        </a:xfrm>
      </p:grpSpPr>
      <p:sp>
        <p:nvSpPr>
          <p:cNvPr id="156" name="Tree Thinking Session 12…">
            <a:extLst>
              <a:ext uri="{FF2B5EF4-FFF2-40B4-BE49-F238E27FC236}">
                <a16:creationId xmlns:a16="http://schemas.microsoft.com/office/drawing/2014/main" id="{663DEB8D-2F1E-9E99-14C0-EAE223549EC9}"/>
              </a:ext>
            </a:extLst>
          </p:cNvPr>
          <p:cNvSpPr txBox="1">
            <a:spLocks noGrp="1"/>
          </p:cNvSpPr>
          <p:nvPr>
            <p:ph type="body" idx="21"/>
          </p:nvPr>
        </p:nvSpPr>
        <p:spPr>
          <a:xfrm>
            <a:off x="3907765" y="11839048"/>
            <a:ext cx="19269736" cy="12758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
        <p:nvSpPr>
          <p:cNvPr id="157" name="Should we believe our phylogeny?">
            <a:extLst>
              <a:ext uri="{FF2B5EF4-FFF2-40B4-BE49-F238E27FC236}">
                <a16:creationId xmlns:a16="http://schemas.microsoft.com/office/drawing/2014/main" id="{1315BB3F-0F85-0873-4C19-F82EA6980C47}"/>
              </a:ext>
            </a:extLst>
          </p:cNvPr>
          <p:cNvSpPr txBox="1">
            <a:spLocks noGrp="1"/>
          </p:cNvSpPr>
          <p:nvPr>
            <p:ph type="title"/>
          </p:nvPr>
        </p:nvSpPr>
        <p:spPr>
          <a:prstGeom prst="rect">
            <a:avLst/>
          </a:prstGeom>
        </p:spPr>
        <p:txBody>
          <a:bodyPr/>
          <a:lstStyle/>
          <a:p>
            <a:r>
              <a:rPr lang="en-US" dirty="0"/>
              <a:t>Gene trees, Species trees</a:t>
            </a:r>
            <a:r>
              <a:rPr dirty="0"/>
              <a:t>?</a:t>
            </a:r>
          </a:p>
        </p:txBody>
      </p:sp>
      <p:sp>
        <p:nvSpPr>
          <p:cNvPr id="158" name="Phylogenetic support values, etc">
            <a:extLst>
              <a:ext uri="{FF2B5EF4-FFF2-40B4-BE49-F238E27FC236}">
                <a16:creationId xmlns:a16="http://schemas.microsoft.com/office/drawing/2014/main" id="{5EB941E7-352A-D018-114B-D9B889873684}"/>
              </a:ext>
            </a:extLst>
          </p:cNvPr>
          <p:cNvSpPr txBox="1">
            <a:spLocks noGrp="1"/>
          </p:cNvSpPr>
          <p:nvPr>
            <p:ph type="body" sz="quarter" idx="1"/>
          </p:nvPr>
        </p:nvSpPr>
        <p:spPr>
          <a:prstGeom prst="rect">
            <a:avLst/>
          </a:prstGeom>
        </p:spPr>
        <p:txBody>
          <a:bodyPr/>
          <a:lstStyle/>
          <a:p>
            <a:r>
              <a:rPr lang="en-US" dirty="0"/>
              <a:t>The infamous coalescent</a:t>
            </a:r>
            <a:endParaRPr dirty="0"/>
          </a:p>
        </p:txBody>
      </p:sp>
      <p:pic>
        <p:nvPicPr>
          <p:cNvPr id="159" name="mockTree.pdf" descr="mockTree.pdf">
            <a:extLst>
              <a:ext uri="{FF2B5EF4-FFF2-40B4-BE49-F238E27FC236}">
                <a16:creationId xmlns:a16="http://schemas.microsoft.com/office/drawing/2014/main" id="{4822DE57-860A-5CF3-A1C3-4937CFEF6167}"/>
              </a:ext>
            </a:extLst>
          </p:cNvPr>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extLst>
      <p:ext uri="{BB962C8B-B14F-4D97-AF65-F5344CB8AC3E}">
        <p14:creationId xmlns:p14="http://schemas.microsoft.com/office/powerpoint/2010/main" val="164281945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8EE93-A4EE-13A0-6EFF-31F19E33DBD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56541501-490E-36D5-8003-F3F8AB61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AE2E9823-4228-C2E7-F3F4-3418195498F8}"/>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97BEE69-E001-245B-5EE3-1583EE259D2A}"/>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5F0FC988-8F89-651A-C6C5-705A40E4C2A8}"/>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A891E8FA-5F84-AF26-92F5-57025FB6716C}"/>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The true gene tree (no estimate error) may not match the tree species tree</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individual </a:t>
            </a:r>
            <a:r>
              <a:rPr lang="en-US" dirty="0">
                <a:solidFill>
                  <a:schemeClr val="bg1"/>
                </a:solidFill>
              </a:rPr>
              <a:t>(another allele), it may have a different history</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6BEAEE7F-D057-43D8-EEB1-B12C13A023D7}"/>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277227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B20E-8D6B-35CA-0F06-B4D1C01E6301}"/>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31EFBF76-610A-2F06-8D05-B5A37D82D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5F7CE84A-4E92-ED8A-C575-5E0848071B6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A6E42110-1E8C-5026-2429-E23011168C69}"/>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689F50A7-5F95-C62A-C1C1-FAE96F9421F5}"/>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BF42325D-8BFD-4258-1F10-E1555EF93E5A}"/>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individual </a:t>
            </a:r>
            <a:r>
              <a:rPr lang="en-US" dirty="0">
                <a:solidFill>
                  <a:schemeClr val="bg1"/>
                </a:solidFill>
              </a:rPr>
              <a:t>(another allele), it may have a different history</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FA992C90-EA15-D1D2-D491-C6E8FF6A0703}"/>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465655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A6C0D-0955-2911-2A4A-76301B03260D}"/>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3FA522F4-16FE-21C3-C81C-8C89AB4F4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722A760C-78CF-CCBE-F0D9-91858D7B0E45}"/>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A615867A-16C5-84A1-E6E4-6D7F53027E42}"/>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13037A10-9079-C359-7512-E52E1DC626D8}"/>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D7AD4DFB-0743-42BF-2FB2-535BBA992D2D}"/>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t>If we </a:t>
            </a:r>
            <a:r>
              <a:rPr lang="en-US" b="1" dirty="0"/>
              <a:t>sample another individual </a:t>
            </a:r>
            <a:r>
              <a:rPr lang="en-US" dirty="0"/>
              <a:t>(another allele), it may have a different history</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2064C56D-D752-52E3-B02F-93304EB2A2EB}"/>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11232240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F90A1-C0DE-F00D-5885-70CD8B4FBDA7}"/>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63B86EDF-A9F7-8727-BB42-EC61FF287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8B964266-EA21-8BFA-58B9-37CCDE9E83EA}"/>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0F7E7282-D8A8-C7DD-C0A7-6B65A16F50AC}"/>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DA13CDFE-D0A1-E7CC-02E4-6EF710733993}"/>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2A3A6E42-74DD-4DA9-8EFF-2FE51744AE65}"/>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t>If we </a:t>
            </a:r>
            <a:r>
              <a:rPr lang="en-US" b="1" dirty="0"/>
              <a:t>sample another individual </a:t>
            </a:r>
            <a:r>
              <a:rPr lang="en-US" dirty="0"/>
              <a:t>(another allele), it may have a different history</a:t>
            </a:r>
            <a:br>
              <a:rPr lang="en-US" dirty="0"/>
            </a:br>
            <a:endParaRPr lang="en-US" dirty="0">
              <a:solidFill>
                <a:schemeClr val="bg2">
                  <a:lumMod val="10000"/>
                </a:schemeClr>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2">
                    <a:lumMod val="10000"/>
                  </a:schemeClr>
                </a:solidFill>
              </a:rPr>
              <a:t>If we </a:t>
            </a:r>
            <a:r>
              <a:rPr lang="en-US" b="1" dirty="0">
                <a:solidFill>
                  <a:schemeClr val="bg2">
                    <a:lumMod val="10000"/>
                  </a:schemeClr>
                </a:solidFill>
              </a:rPr>
              <a:t>sample another locus </a:t>
            </a:r>
            <a:r>
              <a:rPr lang="en-US" dirty="0">
                <a:solidFill>
                  <a:schemeClr val="bg2">
                    <a:lumMod val="10000"/>
                  </a:schemeClr>
                </a:solidFill>
              </a:rPr>
              <a:t>for the same set of individuals, it may have a different history</a:t>
            </a:r>
            <a:endParaRPr dirty="0">
              <a:solidFill>
                <a:schemeClr val="bg2">
                  <a:lumMod val="10000"/>
                </a:schemeClr>
              </a:solidFill>
            </a:endParaRPr>
          </a:p>
        </p:txBody>
      </p:sp>
      <p:sp>
        <p:nvSpPr>
          <p:cNvPr id="4" name="Slide courtesy of Mike May">
            <a:extLst>
              <a:ext uri="{FF2B5EF4-FFF2-40B4-BE49-F238E27FC236}">
                <a16:creationId xmlns:a16="http://schemas.microsoft.com/office/drawing/2014/main" id="{AF5B11F7-B693-763B-8C76-28E0EA3FFC4C}"/>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10539811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99E3-6D3F-2A5D-6D3E-97B3C961086F}"/>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25576CB3-7FDC-B02B-4627-83CD5843D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153500AC-7195-BF64-1AB6-937366B0BB7D}"/>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B81C2D78-5F2D-8CF0-A3A2-BCB1C6539A97}"/>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316ACA89-2C14-9300-7439-8EF0E2C04530}"/>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B1FAEB3D-890E-EE4A-C1A7-F9F57DD9876C}"/>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solidFill>
                  <a:schemeClr val="bg1"/>
                </a:solidFill>
              </a:rPr>
              <a:t>Implications</a:t>
            </a:r>
            <a:r>
              <a:rPr lang="en-US" dirty="0">
                <a:solidFill>
                  <a:schemeClr val="bg1"/>
                </a:solidFill>
              </a:rPr>
              <a:t>:</a:t>
            </a:r>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If we use a coalescent model, we can estimate the species tree (including the t’s and the population sizes) from a set of gene trees (or directly from the data)</a:t>
            </a:r>
            <a:br>
              <a:rPr lang="en-US" sz="3600" dirty="0">
                <a:solidFill>
                  <a:schemeClr val="bg1"/>
                </a:solidFill>
              </a:rPr>
            </a:br>
            <a:endParaRPr lang="en-US" sz="3600"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What are the implications of the coalescent for inferring a phylogeny of multiple individuals of a single species? </a:t>
            </a:r>
            <a:endParaRPr sz="3600" dirty="0">
              <a:solidFill>
                <a:schemeClr val="bg1"/>
              </a:solidFill>
            </a:endParaRPr>
          </a:p>
        </p:txBody>
      </p:sp>
      <p:sp>
        <p:nvSpPr>
          <p:cNvPr id="4" name="Slide courtesy of Mike May">
            <a:extLst>
              <a:ext uri="{FF2B5EF4-FFF2-40B4-BE49-F238E27FC236}">
                <a16:creationId xmlns:a16="http://schemas.microsoft.com/office/drawing/2014/main" id="{4E321079-0C99-8478-AAC5-881F12F18B53}"/>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36018851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rior_vs_posterior_w_CI.pdf" descr="prior_vs_posterior_w_CI.pdf"/>
          <p:cNvPicPr>
            <a:picLocks noChangeAspect="1"/>
          </p:cNvPicPr>
          <p:nvPr/>
        </p:nvPicPr>
        <p:blipFill>
          <a:blip r:embed="rId2"/>
          <a:stretch>
            <a:fillRect/>
          </a:stretch>
        </p:blipFill>
        <p:spPr>
          <a:xfrm>
            <a:off x="14796754" y="6844778"/>
            <a:ext cx="7658101" cy="5743576"/>
          </a:xfrm>
          <a:prstGeom prst="rect">
            <a:avLst/>
          </a:prstGeom>
          <a:ln w="12700">
            <a:miter lim="400000"/>
          </a:ln>
        </p:spPr>
      </p:pic>
      <p:sp>
        <p:nvSpPr>
          <p:cNvPr id="257" name="Bayesian Inferenc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8" name="Bayesian Inferenc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9" name="… into our posterior belief about the relative plausibility of different parameter values.…"/>
          <p:cNvSpPr txBox="1"/>
          <p:nvPr/>
        </p:nvSpPr>
        <p:spPr>
          <a:xfrm>
            <a:off x="1498663" y="3122372"/>
            <a:ext cx="21386674" cy="1766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 into our </a:t>
            </a:r>
            <a:r>
              <a:rPr b="1" i="1">
                <a:latin typeface="+mn-lt"/>
                <a:ea typeface="+mn-ea"/>
                <a:cs typeface="+mn-cs"/>
                <a:sym typeface="Helvetica Neue"/>
              </a:rPr>
              <a:t>posterior</a:t>
            </a:r>
            <a:r>
              <a:t> belief about the relative plausibility of different parameter values.</a:t>
            </a:r>
          </a:p>
          <a:p>
            <a:pPr algn="l" defTabSz="825500">
              <a:defRPr sz="3600">
                <a:solidFill>
                  <a:srgbClr val="000000"/>
                </a:solidFill>
                <a:latin typeface="Helvetica Neue Thin"/>
                <a:ea typeface="Helvetica Neue Thin"/>
                <a:cs typeface="Helvetica Neue Thin"/>
                <a:sym typeface="Helvetica Neue Thin"/>
              </a:defRPr>
            </a:pPr>
            <a:endParaRPr/>
          </a:p>
          <a:p>
            <a:pPr algn="l" defTabSz="825500">
              <a:defRPr sz="3600">
                <a:solidFill>
                  <a:srgbClr val="000000"/>
                </a:solidFill>
                <a:latin typeface="Helvetica Neue Light"/>
                <a:ea typeface="Helvetica Neue Light"/>
                <a:cs typeface="Helvetica Neue Light"/>
                <a:sym typeface="Helvetica Neue Light"/>
              </a:defRPr>
            </a:pPr>
            <a:r>
              <a:t>We’re not just interested in the peak of this distribution, but also the uncertainty around it.</a:t>
            </a:r>
          </a:p>
        </p:txBody>
      </p:sp>
      <p:sp>
        <p:nvSpPr>
          <p:cNvPr id="260" name="Rectangle"/>
          <p:cNvSpPr/>
          <p:nvPr/>
        </p:nvSpPr>
        <p:spPr>
          <a:xfrm>
            <a:off x="6481191" y="7164513"/>
            <a:ext cx="1680738"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61" name="Line"/>
          <p:cNvSpPr/>
          <p:nvPr/>
        </p:nvSpPr>
        <p:spPr>
          <a:xfrm flipV="1">
            <a:off x="7407817" y="6069343"/>
            <a:ext cx="547323"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62" name="posterior"/>
          <p:cNvSpPr txBox="1"/>
          <p:nvPr/>
        </p:nvSpPr>
        <p:spPr>
          <a:xfrm>
            <a:off x="7231646" y="5547613"/>
            <a:ext cx="1560958"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posterior</a:t>
            </a:r>
          </a:p>
        </p:txBody>
      </p:sp>
      <p:pic>
        <p:nvPicPr>
          <p:cNvPr id="263"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pic>
        <p:nvPicPr>
          <p:cNvPr id="264"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66" name="Line"/>
          <p:cNvSpPr/>
          <p:nvPr/>
        </p:nvSpPr>
        <p:spPr>
          <a:xfrm flipV="1">
            <a:off x="18021496" y="6325075"/>
            <a:ext cx="547324" cy="1238783"/>
          </a:xfrm>
          <a:prstGeom prst="line">
            <a:avLst/>
          </a:prstGeom>
          <a:ln w="50800">
            <a:solidFill>
              <a:srgbClr val="FCB040"/>
            </a:solidFill>
            <a:miter lim="400000"/>
            <a:headEnd type="stealth"/>
          </a:ln>
        </p:spPr>
        <p:txBody>
          <a:bodyPr lIns="50800" tIns="50800" rIns="50800" bIns="50800" anchor="ctr"/>
          <a:lstStyle/>
          <a:p>
            <a:pPr defTabSz="825500">
              <a:defRPr sz="3000" b="1">
                <a:solidFill>
                  <a:srgbClr val="000000"/>
                </a:solidFill>
              </a:defRPr>
            </a:pPr>
            <a:endParaRPr/>
          </a:p>
        </p:txBody>
      </p:sp>
      <p:sp>
        <p:nvSpPr>
          <p:cNvPr id="267" name="95% credible interval"/>
          <p:cNvSpPr txBox="1"/>
          <p:nvPr/>
        </p:nvSpPr>
        <p:spPr>
          <a:xfrm>
            <a:off x="16991060" y="5676345"/>
            <a:ext cx="3523489"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95% credible interval</a:t>
            </a:r>
          </a:p>
        </p:txBody>
      </p:sp>
      <p:sp>
        <p:nvSpPr>
          <p:cNvPr id="268" name="Slides courtesy of Mike May"/>
          <p:cNvSpPr txBox="1"/>
          <p:nvPr/>
        </p:nvSpPr>
        <p:spPr>
          <a:xfrm>
            <a:off x="19457208" y="12556049"/>
            <a:ext cx="395874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Slides courtesy of Mike May</a:t>
            </a:r>
          </a:p>
        </p:txBody>
      </p:sp>
      <p:sp>
        <p:nvSpPr>
          <p:cNvPr id="2" name="probability">
            <a:extLst>
              <a:ext uri="{FF2B5EF4-FFF2-40B4-BE49-F238E27FC236}">
                <a16:creationId xmlns:a16="http://schemas.microsoft.com/office/drawing/2014/main" id="{D3D5D44E-B4D1-B4BD-E23E-B5BAF0F61FC2}"/>
              </a:ext>
            </a:extLst>
          </p:cNvPr>
          <p:cNvSpPr txBox="1"/>
          <p:nvPr/>
        </p:nvSpPr>
        <p:spPr>
          <a:xfrm rot="16200000">
            <a:off x="13119001" y="8820192"/>
            <a:ext cx="3087385"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54B8-962D-8167-3F79-0068D59D161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CEFA1FF8-3662-EBAE-3E77-34C2FDC7B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95A9B3FC-3251-F9DD-213A-81775D8A3B0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914B5BB8-58AE-494F-EB26-EB9BB243004E}"/>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A9A696FD-85EE-598C-FEF2-30584ED6A1CE}"/>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300CDB7-505B-FDC6-A9E2-76BADE7C4F41}"/>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t>Implications</a:t>
            </a:r>
            <a:r>
              <a:rPr lang="en-US" dirty="0"/>
              <a:t>:</a:t>
            </a:r>
          </a:p>
          <a:p>
            <a:pPr marL="1083729" lvl="1" indent="-474129" defTabSz="457200">
              <a:lnSpc>
                <a:spcPct val="100000"/>
              </a:lnSpc>
              <a:spcBef>
                <a:spcPts val="0"/>
              </a:spcBef>
              <a:defRPr sz="3733">
                <a:latin typeface="Helvetica"/>
                <a:ea typeface="Helvetica"/>
                <a:cs typeface="Helvetica"/>
                <a:sym typeface="Helvetica"/>
              </a:defRPr>
            </a:pPr>
            <a:r>
              <a:rPr lang="en-US" sz="3600" dirty="0"/>
              <a:t>If we use a coalescent model, we can estimate the species tree (including the t’s and the population sizes) from a set of gene trees (or directly from the data)</a:t>
            </a:r>
            <a:br>
              <a:rPr lang="en-US" sz="3600" dirty="0"/>
            </a:br>
            <a:endParaRPr lang="en-US" sz="3600" dirty="0"/>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What are the implications of the coalescent for inferring a phylogeny of multiple individuals of a single species? </a:t>
            </a:r>
            <a:endParaRPr sz="3600" dirty="0">
              <a:solidFill>
                <a:schemeClr val="bg1"/>
              </a:solidFill>
            </a:endParaRPr>
          </a:p>
        </p:txBody>
      </p:sp>
      <p:sp>
        <p:nvSpPr>
          <p:cNvPr id="4" name="Slide courtesy of Mike May">
            <a:extLst>
              <a:ext uri="{FF2B5EF4-FFF2-40B4-BE49-F238E27FC236}">
                <a16:creationId xmlns:a16="http://schemas.microsoft.com/office/drawing/2014/main" id="{C0C0560F-CF8E-2784-B525-48A7F61AB0AB}"/>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13404666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251BB-B959-FBEE-1ECC-B35F1905576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E5FD2116-D88D-90E0-52ED-EC2B1C16D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70A5C7EC-F3EA-CCF1-FE1A-3E8088411598}"/>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5524364F-BD25-3F59-315F-22707E0A991D}"/>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1301EF58-32BE-0618-BA40-024A5BD5D338}"/>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7CDC526D-98D6-0E53-12AC-EAF4EA1288DD}"/>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t>Implications</a:t>
            </a:r>
            <a:r>
              <a:rPr lang="en-US" dirty="0"/>
              <a:t>:</a:t>
            </a:r>
          </a:p>
          <a:p>
            <a:pPr marL="1083729" lvl="1" indent="-474129" defTabSz="457200">
              <a:lnSpc>
                <a:spcPct val="100000"/>
              </a:lnSpc>
              <a:spcBef>
                <a:spcPts val="0"/>
              </a:spcBef>
              <a:defRPr sz="3733">
                <a:latin typeface="Helvetica"/>
                <a:ea typeface="Helvetica"/>
                <a:cs typeface="Helvetica"/>
                <a:sym typeface="Helvetica"/>
              </a:defRPr>
            </a:pPr>
            <a:r>
              <a:rPr lang="en-US" sz="3600" dirty="0"/>
              <a:t>If we use a coalescent model, we can estimate the species tree (including the t’s and the population sizes) from a set of gene trees (or directly from the data)</a:t>
            </a:r>
            <a:br>
              <a:rPr lang="en-US" sz="3600" dirty="0"/>
            </a:br>
            <a:endParaRPr lang="en-US" sz="3600" dirty="0"/>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2">
                    <a:lumMod val="10000"/>
                  </a:schemeClr>
                </a:solidFill>
              </a:rPr>
              <a:t>What are the implications of the coalescent for inferring a phylogeny of multiple individuals of a single species? </a:t>
            </a:r>
            <a:endParaRPr sz="3600" dirty="0">
              <a:solidFill>
                <a:schemeClr val="bg2">
                  <a:lumMod val="10000"/>
                </a:schemeClr>
              </a:solidFill>
            </a:endParaRPr>
          </a:p>
        </p:txBody>
      </p:sp>
      <p:sp>
        <p:nvSpPr>
          <p:cNvPr id="4" name="Slide courtesy of Mike May">
            <a:extLst>
              <a:ext uri="{FF2B5EF4-FFF2-40B4-BE49-F238E27FC236}">
                <a16:creationId xmlns:a16="http://schemas.microsoft.com/office/drawing/2014/main" id="{6EF6778B-654D-A39D-5D38-BFAE3E9D4093}"/>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225080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66A2-EC3E-D300-33E6-8C12B7F3734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96BA69C-5278-723B-17FC-96EDF849F7B0}"/>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76423865-7AC3-61C7-98BD-7D976F23E756}"/>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DCFC0228-18E9-0BCE-570C-D4ED28D65252}"/>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EB6109AF-86A8-3C49-A60B-2A2492E78B67}"/>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E3C7F19C-1B50-0103-75C8-A8FD57EEE905}"/>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0AA3487-2089-74C7-C81D-DF9E5F032E81}"/>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571801F-C49D-4024-B572-EDCF7F00EF82}"/>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3C7FEA62-7E3C-169E-36E9-462433181576}"/>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EAFA5153-2F64-F804-301C-24F6620E1F64}"/>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BFA48899-0923-1889-2E83-B045877D2B95}"/>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65A4F86B-FC78-10DE-6F2C-B5D609A10F0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E952823-01EB-B543-DC97-59E9981DC645}"/>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F5BBFF35-55DF-3F6C-13B5-EAD6AFC1B57D}"/>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C5F12E7E-B526-35DD-6C1B-AE91F760B5B9}"/>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59F55CC5-1CC5-A21C-E507-AD6CC7F4C0B7}"/>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8CDFAD41-95FA-31BD-B82D-2F2DB9F24D8B}"/>
              </a:ext>
            </a:extLst>
          </p:cNvPr>
          <p:cNvPicPr>
            <a:picLocks noChangeAspect="1"/>
          </p:cNvPicPr>
          <p:nvPr/>
        </p:nvPicPr>
        <p:blipFill>
          <a:blip r:embed="rId17"/>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9D6B77B0-38EF-A7CF-5D1A-8DA0FF71B578}"/>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
        <p:nvSpPr>
          <p:cNvPr id="4" name="Rectangle 3">
            <a:extLst>
              <a:ext uri="{FF2B5EF4-FFF2-40B4-BE49-F238E27FC236}">
                <a16:creationId xmlns:a16="http://schemas.microsoft.com/office/drawing/2014/main" id="{E28AAAB1-D8F2-0C4E-D9F7-BA2BFF7919BE}"/>
              </a:ext>
            </a:extLst>
          </p:cNvPr>
          <p:cNvSpPr/>
          <p:nvPr/>
        </p:nvSpPr>
        <p:spPr>
          <a:xfrm>
            <a:off x="2093495" y="-1275347"/>
            <a:ext cx="10611852" cy="27672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Support values">
            <a:extLst>
              <a:ext uri="{FF2B5EF4-FFF2-40B4-BE49-F238E27FC236}">
                <a16:creationId xmlns:a16="http://schemas.microsoft.com/office/drawing/2014/main" id="{823310A3-A88F-AEA0-8343-805F1BEADFD9}"/>
              </a:ext>
            </a:extLst>
          </p:cNvPr>
          <p:cNvSpPr txBox="1">
            <a:spLocks/>
          </p:cNvSpPr>
          <p:nvPr/>
        </p:nvSpPr>
        <p:spPr>
          <a:xfrm>
            <a:off x="1206500" y="1079500"/>
            <a:ext cx="21971000" cy="1433163"/>
          </a:xfrm>
          <a:prstGeom prst="rect">
            <a:avLst/>
          </a:prstGeom>
        </p:spPr>
        <p:txBody>
          <a:bodyPr/>
          <a:lstStyle>
            <a:lvl1pPr marL="0" marR="0" indent="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dirty="0"/>
              <a:t>The multispecies coalescent</a:t>
            </a:r>
          </a:p>
        </p:txBody>
      </p:sp>
    </p:spTree>
    <p:extLst>
      <p:ext uri="{BB962C8B-B14F-4D97-AF65-F5344CB8AC3E}">
        <p14:creationId xmlns:p14="http://schemas.microsoft.com/office/powerpoint/2010/main" val="13003427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ree Thinking Session 10…"/>
          <p:cNvSpPr txBox="1">
            <a:spLocks noGrp="1"/>
          </p:cNvSpPr>
          <p:nvPr>
            <p:ph type="body" idx="21"/>
          </p:nvPr>
        </p:nvSpPr>
        <p:spPr>
          <a:xfrm>
            <a:off x="3907765" y="11839048"/>
            <a:ext cx="19269736" cy="12758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
        <p:nvSpPr>
          <p:cNvPr id="147" name="Divergence-time estimation"/>
          <p:cNvSpPr txBox="1">
            <a:spLocks noGrp="1"/>
          </p:cNvSpPr>
          <p:nvPr>
            <p:ph type="title"/>
          </p:nvPr>
        </p:nvSpPr>
        <p:spPr>
          <a:prstGeom prst="rect">
            <a:avLst/>
          </a:prstGeom>
        </p:spPr>
        <p:txBody>
          <a:bodyPr/>
          <a:lstStyle/>
          <a:p>
            <a:r>
              <a:t>Divergence-time estimation</a:t>
            </a:r>
          </a:p>
        </p:txBody>
      </p:sp>
      <p:sp>
        <p:nvSpPr>
          <p:cNvPr id="148" name="The dark art of"/>
          <p:cNvSpPr txBox="1">
            <a:spLocks noGrp="1"/>
          </p:cNvSpPr>
          <p:nvPr>
            <p:ph type="body" sz="quarter" idx="1"/>
          </p:nvPr>
        </p:nvSpPr>
        <p:spPr>
          <a:prstGeom prst="rect">
            <a:avLst/>
          </a:prstGeom>
        </p:spPr>
        <p:txBody>
          <a:bodyPr/>
          <a:lstStyle/>
          <a:p>
            <a:r>
              <a:t>The dark art of</a:t>
            </a:r>
          </a:p>
        </p:txBody>
      </p:sp>
      <p:pic>
        <p:nvPicPr>
          <p:cNvPr id="149"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p:cNvGrpSpPr/>
          <p:nvPr/>
        </p:nvGrpSpPr>
        <p:grpSpPr>
          <a:xfrm>
            <a:off x="0" y="1692"/>
            <a:ext cx="24384000" cy="13712615"/>
            <a:chOff x="0" y="0"/>
            <a:chExt cx="24384000" cy="13712614"/>
          </a:xfrm>
        </p:grpSpPr>
        <p:pic>
          <p:nvPicPr>
            <p:cNvPr id="16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1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69" name="what we’re going to do today"/>
          <p:cNvSpPr txBox="1"/>
          <p:nvPr/>
        </p:nvSpPr>
        <p:spPr>
          <a:xfrm>
            <a:off x="14997655" y="788198"/>
            <a:ext cx="634367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we’re going to do today</a:t>
            </a:r>
          </a:p>
        </p:txBody>
      </p:sp>
      <p:sp>
        <p:nvSpPr>
          <p:cNvPr id="170" name="Divergence-time estimation"/>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Divergence-time estimation</a:t>
            </a:r>
          </a:p>
        </p:txBody>
      </p:sp>
      <p:pic>
        <p:nvPicPr>
          <p:cNvPr id="172" name="figure_4.pdf" descr="figure_4.pdf"/>
          <p:cNvPicPr>
            <a:picLocks noChangeAspect="1"/>
          </p:cNvPicPr>
          <p:nvPr/>
        </p:nvPicPr>
        <p:blipFill>
          <a:blip r:embed="rId3"/>
          <a:stretch>
            <a:fillRect/>
          </a:stretch>
        </p:blipFill>
        <p:spPr>
          <a:xfrm>
            <a:off x="13225332" y="2950567"/>
            <a:ext cx="8807443" cy="9218967"/>
          </a:xfrm>
          <a:prstGeom prst="rect">
            <a:avLst/>
          </a:prstGeom>
          <a:ln w="12700">
            <a:miter lim="400000"/>
          </a:ln>
        </p:spPr>
      </p:pic>
      <p:sp>
        <p:nvSpPr>
          <p:cNvPr id="17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p:cNvGrpSpPr/>
          <p:nvPr/>
        </p:nvGrpSpPr>
        <p:grpSpPr>
          <a:xfrm>
            <a:off x="0" y="1692"/>
            <a:ext cx="24384000" cy="13712615"/>
            <a:chOff x="0" y="0"/>
            <a:chExt cx="24384000" cy="13712614"/>
          </a:xfrm>
        </p:grpSpPr>
        <p:pic>
          <p:nvPicPr>
            <p:cNvPr id="1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1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78"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179" name="Phylograms versus chronogram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
        <p:nvSpPr>
          <p:cNvPr id="180"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181"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182" name="C"/>
          <p:cNvSpPr txBox="1"/>
          <p:nvPr/>
        </p:nvSpPr>
        <p:spPr>
          <a:xfrm>
            <a:off x="3507857" y="9314732"/>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183" name="A"/>
          <p:cNvSpPr txBox="1"/>
          <p:nvPr/>
        </p:nvSpPr>
        <p:spPr>
          <a:xfrm>
            <a:off x="2644257" y="7151499"/>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184" name="B"/>
          <p:cNvSpPr txBox="1"/>
          <p:nvPr/>
        </p:nvSpPr>
        <p:spPr>
          <a:xfrm>
            <a:off x="5649924" y="5525898"/>
            <a:ext cx="3514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185" name="D"/>
          <p:cNvSpPr txBox="1"/>
          <p:nvPr/>
        </p:nvSpPr>
        <p:spPr>
          <a:xfrm>
            <a:off x="9104324" y="71514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186" name="E"/>
          <p:cNvSpPr txBox="1"/>
          <p:nvPr/>
        </p:nvSpPr>
        <p:spPr>
          <a:xfrm>
            <a:off x="9104324" y="10758299"/>
            <a:ext cx="31841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187"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188"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189"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190"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191"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192"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193"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pic>
        <p:nvPicPr>
          <p:cNvPr id="194"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p:cNvGrpSpPr/>
          <p:nvPr/>
        </p:nvGrpSpPr>
        <p:grpSpPr>
          <a:xfrm>
            <a:off x="0" y="1692"/>
            <a:ext cx="24384000" cy="2691264"/>
            <a:chOff x="0" y="0"/>
            <a:chExt cx="24384000" cy="2691263"/>
          </a:xfrm>
        </p:grpSpPr>
        <p:pic>
          <p:nvPicPr>
            <p:cNvPr id="19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9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99"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00"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01" name="C"/>
          <p:cNvSpPr txBox="1"/>
          <p:nvPr/>
        </p:nvSpPr>
        <p:spPr>
          <a:xfrm>
            <a:off x="3507857" y="9314732"/>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02" name="A"/>
          <p:cNvSpPr txBox="1"/>
          <p:nvPr/>
        </p:nvSpPr>
        <p:spPr>
          <a:xfrm>
            <a:off x="2644257" y="7151499"/>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03" name="B"/>
          <p:cNvSpPr txBox="1"/>
          <p:nvPr/>
        </p:nvSpPr>
        <p:spPr>
          <a:xfrm>
            <a:off x="5649924" y="5525898"/>
            <a:ext cx="3514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04" name="D"/>
          <p:cNvSpPr txBox="1"/>
          <p:nvPr/>
        </p:nvSpPr>
        <p:spPr>
          <a:xfrm>
            <a:off x="9104324" y="71514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05" name="E"/>
          <p:cNvSpPr txBox="1"/>
          <p:nvPr/>
        </p:nvSpPr>
        <p:spPr>
          <a:xfrm>
            <a:off x="9104324" y="10758299"/>
            <a:ext cx="31841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06"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07"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08"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09"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10"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11"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12"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13" name="A"/>
          <p:cNvSpPr txBox="1"/>
          <p:nvPr/>
        </p:nvSpPr>
        <p:spPr>
          <a:xfrm>
            <a:off x="19594524" y="8255745"/>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14" name="C"/>
          <p:cNvSpPr txBox="1"/>
          <p:nvPr/>
        </p:nvSpPr>
        <p:spPr>
          <a:xfrm>
            <a:off x="19010324" y="7151499"/>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15" name="B"/>
          <p:cNvSpPr txBox="1"/>
          <p:nvPr/>
        </p:nvSpPr>
        <p:spPr>
          <a:xfrm>
            <a:off x="16207858" y="5962930"/>
            <a:ext cx="3514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16" name="D"/>
          <p:cNvSpPr txBox="1"/>
          <p:nvPr/>
        </p:nvSpPr>
        <p:spPr>
          <a:xfrm>
            <a:off x="16737024" y="93993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17" name="E"/>
          <p:cNvSpPr txBox="1"/>
          <p:nvPr/>
        </p:nvSpPr>
        <p:spPr>
          <a:xfrm>
            <a:off x="17799591" y="10580499"/>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18"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19"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20"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221" name="/2"/>
          <p:cNvSpPr txBox="1"/>
          <p:nvPr/>
        </p:nvSpPr>
        <p:spPr>
          <a:xfrm>
            <a:off x="12770459" y="9757155"/>
            <a:ext cx="340107" cy="399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22"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223" name="/2"/>
          <p:cNvSpPr txBox="1"/>
          <p:nvPr/>
        </p:nvSpPr>
        <p:spPr>
          <a:xfrm>
            <a:off x="12889992" y="6548289"/>
            <a:ext cx="340107"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24"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225"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226"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227"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pic>
        <p:nvPicPr>
          <p:cNvPr id="228"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229"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230"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231"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232" name="Phylograms versus chronogram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p:cNvGrpSpPr/>
          <p:nvPr/>
        </p:nvGrpSpPr>
        <p:grpSpPr>
          <a:xfrm>
            <a:off x="0" y="1692"/>
            <a:ext cx="24384000" cy="2691264"/>
            <a:chOff x="0" y="0"/>
            <a:chExt cx="24384000" cy="2691263"/>
          </a:xfrm>
        </p:grpSpPr>
        <p:pic>
          <p:nvPicPr>
            <p:cNvPr id="23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23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237"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38"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39" name="C"/>
          <p:cNvSpPr txBox="1"/>
          <p:nvPr/>
        </p:nvSpPr>
        <p:spPr>
          <a:xfrm>
            <a:off x="3507857" y="9314732"/>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40" name="A"/>
          <p:cNvSpPr txBox="1"/>
          <p:nvPr/>
        </p:nvSpPr>
        <p:spPr>
          <a:xfrm>
            <a:off x="2644257" y="7151499"/>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41" name="B"/>
          <p:cNvSpPr txBox="1"/>
          <p:nvPr/>
        </p:nvSpPr>
        <p:spPr>
          <a:xfrm>
            <a:off x="5649924" y="5525898"/>
            <a:ext cx="3514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42" name="D"/>
          <p:cNvSpPr txBox="1"/>
          <p:nvPr/>
        </p:nvSpPr>
        <p:spPr>
          <a:xfrm>
            <a:off x="9104324" y="71514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43" name="E"/>
          <p:cNvSpPr txBox="1"/>
          <p:nvPr/>
        </p:nvSpPr>
        <p:spPr>
          <a:xfrm>
            <a:off x="9104324" y="10758299"/>
            <a:ext cx="31841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44"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45"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46"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47"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48"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49"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50"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51" name="A"/>
          <p:cNvSpPr txBox="1"/>
          <p:nvPr/>
        </p:nvSpPr>
        <p:spPr>
          <a:xfrm>
            <a:off x="19594524" y="8255745"/>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52" name="C"/>
          <p:cNvSpPr txBox="1"/>
          <p:nvPr/>
        </p:nvSpPr>
        <p:spPr>
          <a:xfrm>
            <a:off x="19010324" y="7151499"/>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53" name="B"/>
          <p:cNvSpPr txBox="1"/>
          <p:nvPr/>
        </p:nvSpPr>
        <p:spPr>
          <a:xfrm>
            <a:off x="16207858" y="5962930"/>
            <a:ext cx="3514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54" name="D"/>
          <p:cNvSpPr txBox="1"/>
          <p:nvPr/>
        </p:nvSpPr>
        <p:spPr>
          <a:xfrm>
            <a:off x="16737024" y="93993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55" name="E"/>
          <p:cNvSpPr txBox="1"/>
          <p:nvPr/>
        </p:nvSpPr>
        <p:spPr>
          <a:xfrm>
            <a:off x="17799591" y="10580499"/>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56"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57"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58"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259" name="/2"/>
          <p:cNvSpPr txBox="1"/>
          <p:nvPr/>
        </p:nvSpPr>
        <p:spPr>
          <a:xfrm>
            <a:off x="12770459" y="9757155"/>
            <a:ext cx="340107" cy="399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60"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261" name="/2"/>
          <p:cNvSpPr txBox="1"/>
          <p:nvPr/>
        </p:nvSpPr>
        <p:spPr>
          <a:xfrm>
            <a:off x="12889992" y="6548289"/>
            <a:ext cx="340107"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62"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263"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264"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265"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sp>
        <p:nvSpPr>
          <p:cNvPr id="266" name="Line"/>
          <p:cNvSpPr/>
          <p:nvPr/>
        </p:nvSpPr>
        <p:spPr>
          <a:xfrm>
            <a:off x="11828171" y="8682804"/>
            <a:ext cx="364644" cy="1"/>
          </a:xfrm>
          <a:prstGeom prst="line">
            <a:avLst/>
          </a:prstGeom>
          <a:ln w="25400">
            <a:solidFill>
              <a:srgbClr val="000000"/>
            </a:solidFill>
            <a:miter lim="400000"/>
          </a:ln>
        </p:spPr>
        <p:txBody>
          <a:bodyPr lIns="50800" tIns="50800" rIns="50800" bIns="50800" anchor="ctr"/>
          <a:lstStyle/>
          <a:p>
            <a:endParaRPr/>
          </a:p>
        </p:txBody>
      </p:sp>
      <p:pic>
        <p:nvPicPr>
          <p:cNvPr id="267"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268"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269"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270" name="The curse of figtree"/>
          <p:cNvSpPr txBox="1"/>
          <p:nvPr/>
        </p:nvSpPr>
        <p:spPr>
          <a:xfrm>
            <a:off x="10307669" y="11577135"/>
            <a:ext cx="4445995" cy="130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latin typeface="Zapfino"/>
                <a:ea typeface="Zapfino"/>
                <a:cs typeface="Zapfino"/>
                <a:sym typeface="Zapfino"/>
              </a:defRPr>
            </a:lvl1pPr>
          </a:lstStyle>
          <a:p>
            <a:r>
              <a:t>The curse of figtree</a:t>
            </a:r>
          </a:p>
        </p:txBody>
      </p:sp>
      <p:sp>
        <p:nvSpPr>
          <p:cNvPr id="271"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272" name="Phylograms versus chronogram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
        <p:nvSpPr>
          <p:cNvPr id="273" name="Oval"/>
          <p:cNvSpPr/>
          <p:nvPr/>
        </p:nvSpPr>
        <p:spPr>
          <a:xfrm>
            <a:off x="11557000" y="8135439"/>
            <a:ext cx="943643" cy="1182366"/>
          </a:xfrm>
          <a:prstGeom prst="ellipse">
            <a:avLst/>
          </a:prstGeom>
          <a:ln w="25400">
            <a:solidFill>
              <a:schemeClr val="accent3">
                <a:hueOff val="362282"/>
                <a:satOff val="31803"/>
                <a:lumOff val="-18242"/>
              </a:schemeClr>
            </a:solidFill>
            <a:miter lim="400000"/>
          </a:ln>
        </p:spPr>
        <p:txBody>
          <a:bodyPr lIns="0" tIns="0" rIns="0" bIns="0" anchor="ctr"/>
          <a:lstStyle/>
          <a:p>
            <a:pPr algn="ctr">
              <a:defRPr sz="3200">
                <a:solidFill>
                  <a:srgbClr val="FFFFFF"/>
                </a:solidFill>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p:cNvGrpSpPr/>
          <p:nvPr/>
        </p:nvGrpSpPr>
        <p:grpSpPr>
          <a:xfrm>
            <a:off x="0" y="1692"/>
            <a:ext cx="24384000" cy="2691264"/>
            <a:chOff x="0" y="0"/>
            <a:chExt cx="24384000" cy="2691263"/>
          </a:xfrm>
        </p:grpSpPr>
        <p:pic>
          <p:nvPicPr>
            <p:cNvPr id="275"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2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278"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79"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80" name="C"/>
          <p:cNvSpPr txBox="1"/>
          <p:nvPr/>
        </p:nvSpPr>
        <p:spPr>
          <a:xfrm>
            <a:off x="3507857" y="9314732"/>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81" name="A"/>
          <p:cNvSpPr txBox="1"/>
          <p:nvPr/>
        </p:nvSpPr>
        <p:spPr>
          <a:xfrm>
            <a:off x="2644257" y="7151499"/>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82" name="B"/>
          <p:cNvSpPr txBox="1"/>
          <p:nvPr/>
        </p:nvSpPr>
        <p:spPr>
          <a:xfrm>
            <a:off x="5649924" y="5525898"/>
            <a:ext cx="3514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83" name="D"/>
          <p:cNvSpPr txBox="1"/>
          <p:nvPr/>
        </p:nvSpPr>
        <p:spPr>
          <a:xfrm>
            <a:off x="9104324" y="71514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84" name="E"/>
          <p:cNvSpPr txBox="1"/>
          <p:nvPr/>
        </p:nvSpPr>
        <p:spPr>
          <a:xfrm>
            <a:off x="9104324" y="10758299"/>
            <a:ext cx="31841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85"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86"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87"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88"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89"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90"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91"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92" name="A"/>
          <p:cNvSpPr txBox="1"/>
          <p:nvPr/>
        </p:nvSpPr>
        <p:spPr>
          <a:xfrm>
            <a:off x="19594524" y="8255745"/>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93" name="C"/>
          <p:cNvSpPr txBox="1"/>
          <p:nvPr/>
        </p:nvSpPr>
        <p:spPr>
          <a:xfrm>
            <a:off x="19010324" y="7151499"/>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94" name="B"/>
          <p:cNvSpPr txBox="1"/>
          <p:nvPr/>
        </p:nvSpPr>
        <p:spPr>
          <a:xfrm>
            <a:off x="16207858" y="5962930"/>
            <a:ext cx="3514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95" name="D"/>
          <p:cNvSpPr txBox="1"/>
          <p:nvPr/>
        </p:nvSpPr>
        <p:spPr>
          <a:xfrm>
            <a:off x="16737024" y="93993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96" name="E"/>
          <p:cNvSpPr txBox="1"/>
          <p:nvPr/>
        </p:nvSpPr>
        <p:spPr>
          <a:xfrm>
            <a:off x="17799591" y="10580499"/>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97"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98"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99"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300" name="/2"/>
          <p:cNvSpPr txBox="1"/>
          <p:nvPr/>
        </p:nvSpPr>
        <p:spPr>
          <a:xfrm>
            <a:off x="12770459" y="9757155"/>
            <a:ext cx="340107" cy="399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01"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302" name="/2"/>
          <p:cNvSpPr txBox="1"/>
          <p:nvPr/>
        </p:nvSpPr>
        <p:spPr>
          <a:xfrm>
            <a:off x="12889992" y="6548289"/>
            <a:ext cx="340107"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03"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304"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305"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306"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sp>
        <p:nvSpPr>
          <p:cNvPr id="307" name="Line"/>
          <p:cNvSpPr/>
          <p:nvPr/>
        </p:nvSpPr>
        <p:spPr>
          <a:xfrm>
            <a:off x="11828171" y="8682804"/>
            <a:ext cx="364644" cy="1"/>
          </a:xfrm>
          <a:prstGeom prst="line">
            <a:avLst/>
          </a:prstGeom>
          <a:ln w="25400">
            <a:solidFill>
              <a:srgbClr val="000000"/>
            </a:solidFill>
            <a:miter lim="400000"/>
          </a:ln>
        </p:spPr>
        <p:txBody>
          <a:bodyPr lIns="50800" tIns="50800" rIns="50800" bIns="50800" anchor="ctr"/>
          <a:lstStyle/>
          <a:p>
            <a:endParaRPr/>
          </a:p>
        </p:txBody>
      </p:sp>
      <p:pic>
        <p:nvPicPr>
          <p:cNvPr id="308"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309"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310"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311" name="Dingbat X"/>
          <p:cNvSpPr/>
          <p:nvPr/>
        </p:nvSpPr>
        <p:spPr>
          <a:xfrm>
            <a:off x="11450706" y="7999665"/>
            <a:ext cx="1156230" cy="136628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lgn="ctr">
              <a:defRPr sz="3200">
                <a:solidFill>
                  <a:srgbClr val="FFFFFF"/>
                </a:solidFill>
              </a:defRPr>
            </a:pPr>
            <a:endParaRPr/>
          </a:p>
        </p:txBody>
      </p:sp>
      <p:sp>
        <p:nvSpPr>
          <p:cNvPr id="312"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313" name="Phylograms versus chronogram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p:cNvGrpSpPr/>
          <p:nvPr/>
        </p:nvGrpSpPr>
        <p:grpSpPr>
          <a:xfrm>
            <a:off x="0" y="1692"/>
            <a:ext cx="24384000" cy="2691264"/>
            <a:chOff x="0" y="0"/>
            <a:chExt cx="24384000" cy="2691263"/>
          </a:xfrm>
        </p:grpSpPr>
        <p:pic>
          <p:nvPicPr>
            <p:cNvPr id="315"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1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18"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pic>
        <p:nvPicPr>
          <p:cNvPr id="319"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320" name="C"/>
          <p:cNvSpPr txBox="1"/>
          <p:nvPr/>
        </p:nvSpPr>
        <p:spPr>
          <a:xfrm>
            <a:off x="3507857" y="9314732"/>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321" name="A"/>
          <p:cNvSpPr txBox="1"/>
          <p:nvPr/>
        </p:nvSpPr>
        <p:spPr>
          <a:xfrm>
            <a:off x="2644257" y="7151499"/>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322" name="B"/>
          <p:cNvSpPr txBox="1"/>
          <p:nvPr/>
        </p:nvSpPr>
        <p:spPr>
          <a:xfrm>
            <a:off x="5649924" y="5525898"/>
            <a:ext cx="3514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323" name="D"/>
          <p:cNvSpPr txBox="1"/>
          <p:nvPr/>
        </p:nvSpPr>
        <p:spPr>
          <a:xfrm>
            <a:off x="9104324" y="71514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324" name="E"/>
          <p:cNvSpPr txBox="1"/>
          <p:nvPr/>
        </p:nvSpPr>
        <p:spPr>
          <a:xfrm>
            <a:off x="9104324" y="10758299"/>
            <a:ext cx="31841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325"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326"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327"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328"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329"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330"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331"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pic>
        <p:nvPicPr>
          <p:cNvPr id="332"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333"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grpSp>
        <p:nvGrpSpPr>
          <p:cNvPr id="350" name="Group"/>
          <p:cNvGrpSpPr/>
          <p:nvPr/>
        </p:nvGrpSpPr>
        <p:grpSpPr>
          <a:xfrm>
            <a:off x="12090136" y="5839229"/>
            <a:ext cx="7842717" cy="5521576"/>
            <a:chOff x="0" y="0"/>
            <a:chExt cx="7842716" cy="5521574"/>
          </a:xfrm>
        </p:grpSpPr>
        <p:sp>
          <p:nvSpPr>
            <p:cNvPr id="334" name="A"/>
            <p:cNvSpPr txBox="1"/>
            <p:nvPr/>
          </p:nvSpPr>
          <p:spPr>
            <a:xfrm>
              <a:off x="7504388" y="2416516"/>
              <a:ext cx="338329"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335" name="C"/>
            <p:cNvSpPr txBox="1"/>
            <p:nvPr/>
          </p:nvSpPr>
          <p:spPr>
            <a:xfrm>
              <a:off x="6920188" y="1312270"/>
              <a:ext cx="364643"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336" name="B"/>
            <p:cNvSpPr txBox="1"/>
            <p:nvPr/>
          </p:nvSpPr>
          <p:spPr>
            <a:xfrm>
              <a:off x="4117722" y="123701"/>
              <a:ext cx="351486"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337" name="D"/>
            <p:cNvSpPr txBox="1"/>
            <p:nvPr/>
          </p:nvSpPr>
          <p:spPr>
            <a:xfrm>
              <a:off x="4646888" y="3560170"/>
              <a:ext cx="357887"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338" name="E"/>
            <p:cNvSpPr txBox="1"/>
            <p:nvPr/>
          </p:nvSpPr>
          <p:spPr>
            <a:xfrm>
              <a:off x="5709454" y="4741270"/>
              <a:ext cx="318416"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339" name="Image" descr="Image"/>
            <p:cNvPicPr>
              <a:picLocks noChangeAspect="1"/>
            </p:cNvPicPr>
            <p:nvPr/>
          </p:nvPicPr>
          <p:blipFill>
            <a:blip r:embed="rId8"/>
            <a:srcRect/>
            <a:stretch>
              <a:fillRect/>
            </a:stretch>
          </p:blipFill>
          <p:spPr>
            <a:xfrm>
              <a:off x="441257" y="3863636"/>
              <a:ext cx="304801" cy="254001"/>
            </a:xfrm>
            <a:prstGeom prst="rect">
              <a:avLst/>
            </a:prstGeom>
            <a:ln w="12700" cap="flat">
              <a:noFill/>
              <a:miter lim="400000"/>
            </a:ln>
            <a:effectLst/>
          </p:spPr>
        </p:pic>
        <p:pic>
          <p:nvPicPr>
            <p:cNvPr id="340" name="Image" descr="Image"/>
            <p:cNvPicPr>
              <a:picLocks noChangeAspect="1"/>
            </p:cNvPicPr>
            <p:nvPr/>
          </p:nvPicPr>
          <p:blipFill>
            <a:blip r:embed="rId9"/>
            <a:stretch>
              <a:fillRect/>
            </a:stretch>
          </p:blipFill>
          <p:spPr>
            <a:xfrm>
              <a:off x="3178385" y="3408553"/>
              <a:ext cx="317501" cy="254001"/>
            </a:xfrm>
            <a:prstGeom prst="rect">
              <a:avLst/>
            </a:prstGeom>
            <a:ln w="12700" cap="flat">
              <a:noFill/>
              <a:miter lim="400000"/>
            </a:ln>
            <a:effectLst/>
          </p:spPr>
        </p:pic>
        <p:pic>
          <p:nvPicPr>
            <p:cNvPr id="341" name="Image" descr="Image"/>
            <p:cNvPicPr>
              <a:picLocks noChangeAspect="1"/>
            </p:cNvPicPr>
            <p:nvPr/>
          </p:nvPicPr>
          <p:blipFill>
            <a:blip r:embed="rId10"/>
            <a:stretch>
              <a:fillRect/>
            </a:stretch>
          </p:blipFill>
          <p:spPr>
            <a:xfrm>
              <a:off x="3505200" y="5280274"/>
              <a:ext cx="317500" cy="241301"/>
            </a:xfrm>
            <a:prstGeom prst="rect">
              <a:avLst/>
            </a:prstGeom>
            <a:ln w="12700" cap="flat">
              <a:noFill/>
              <a:miter lim="400000"/>
            </a:ln>
            <a:effectLst/>
          </p:spPr>
        </p:pic>
        <p:sp>
          <p:nvSpPr>
            <p:cNvPr id="342" name="/2"/>
            <p:cNvSpPr txBox="1"/>
            <p:nvPr/>
          </p:nvSpPr>
          <p:spPr>
            <a:xfrm>
              <a:off x="680322" y="3917926"/>
              <a:ext cx="340107"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43" name="Image" descr="Image"/>
            <p:cNvPicPr>
              <a:picLocks noChangeAspect="1"/>
            </p:cNvPicPr>
            <p:nvPr/>
          </p:nvPicPr>
          <p:blipFill>
            <a:blip r:embed="rId8"/>
            <a:srcRect/>
            <a:stretch>
              <a:fillRect/>
            </a:stretch>
          </p:blipFill>
          <p:spPr>
            <a:xfrm>
              <a:off x="560790" y="654770"/>
              <a:ext cx="304801" cy="254001"/>
            </a:xfrm>
            <a:prstGeom prst="rect">
              <a:avLst/>
            </a:prstGeom>
            <a:ln w="12700" cap="flat">
              <a:noFill/>
              <a:miter lim="400000"/>
            </a:ln>
            <a:effectLst/>
          </p:spPr>
        </p:pic>
        <p:sp>
          <p:nvSpPr>
            <p:cNvPr id="344" name="/2"/>
            <p:cNvSpPr txBox="1"/>
            <p:nvPr/>
          </p:nvSpPr>
          <p:spPr>
            <a:xfrm>
              <a:off x="799855" y="709059"/>
              <a:ext cx="340107"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45" name="Image" descr="Image"/>
            <p:cNvPicPr>
              <a:picLocks noChangeAspect="1"/>
            </p:cNvPicPr>
            <p:nvPr/>
          </p:nvPicPr>
          <p:blipFill>
            <a:blip r:embed="rId4"/>
            <a:stretch>
              <a:fillRect/>
            </a:stretch>
          </p:blipFill>
          <p:spPr>
            <a:xfrm>
              <a:off x="5505687" y="1141256"/>
              <a:ext cx="304801" cy="254001"/>
            </a:xfrm>
            <a:prstGeom prst="rect">
              <a:avLst/>
            </a:prstGeom>
            <a:ln w="12700" cap="flat">
              <a:noFill/>
              <a:miter lim="400000"/>
            </a:ln>
            <a:effectLst/>
          </p:spPr>
        </p:pic>
        <p:pic>
          <p:nvPicPr>
            <p:cNvPr id="346" name="Image" descr="Image"/>
            <p:cNvPicPr>
              <a:picLocks noChangeAspect="1"/>
            </p:cNvPicPr>
            <p:nvPr/>
          </p:nvPicPr>
          <p:blipFill>
            <a:blip r:embed="rId5"/>
            <a:stretch>
              <a:fillRect/>
            </a:stretch>
          </p:blipFill>
          <p:spPr>
            <a:xfrm>
              <a:off x="5659111" y="2202053"/>
              <a:ext cx="317501" cy="241301"/>
            </a:xfrm>
            <a:prstGeom prst="rect">
              <a:avLst/>
            </a:prstGeom>
            <a:ln w="12700" cap="flat">
              <a:noFill/>
              <a:miter lim="400000"/>
            </a:ln>
            <a:effectLst/>
          </p:spPr>
        </p:pic>
        <p:pic>
          <p:nvPicPr>
            <p:cNvPr id="347" name="Image" descr="Image"/>
            <p:cNvPicPr>
              <a:picLocks noChangeAspect="1"/>
            </p:cNvPicPr>
            <p:nvPr/>
          </p:nvPicPr>
          <p:blipFill>
            <a:blip r:embed="rId6"/>
            <a:stretch>
              <a:fillRect/>
            </a:stretch>
          </p:blipFill>
          <p:spPr>
            <a:xfrm>
              <a:off x="2908073" y="1763091"/>
              <a:ext cx="304801" cy="254001"/>
            </a:xfrm>
            <a:prstGeom prst="rect">
              <a:avLst/>
            </a:prstGeom>
            <a:ln w="12700" cap="flat">
              <a:noFill/>
              <a:miter lim="400000"/>
            </a:ln>
            <a:effectLst/>
          </p:spPr>
        </p:pic>
        <p:pic>
          <p:nvPicPr>
            <p:cNvPr id="348" name="Image" descr="Image"/>
            <p:cNvPicPr>
              <a:picLocks noChangeAspect="1"/>
            </p:cNvPicPr>
            <p:nvPr/>
          </p:nvPicPr>
          <p:blipFill>
            <a:blip r:embed="rId7"/>
            <a:stretch>
              <a:fillRect/>
            </a:stretch>
          </p:blipFill>
          <p:spPr>
            <a:xfrm>
              <a:off x="2775782" y="0"/>
              <a:ext cx="317501" cy="254000"/>
            </a:xfrm>
            <a:prstGeom prst="rect">
              <a:avLst/>
            </a:prstGeom>
            <a:ln w="12700" cap="flat">
              <a:noFill/>
              <a:miter lim="400000"/>
            </a:ln>
            <a:effectLst/>
          </p:spPr>
        </p:pic>
        <p:pic>
          <p:nvPicPr>
            <p:cNvPr id="349" name="unrooted_tree2_nowRooted.png" descr="unrooted_tree2_nowRooted.png"/>
            <p:cNvPicPr>
              <a:picLocks noChangeAspect="1"/>
            </p:cNvPicPr>
            <p:nvPr/>
          </p:nvPicPr>
          <p:blipFill>
            <a:blip r:embed="rId12"/>
            <a:stretch>
              <a:fillRect/>
            </a:stretch>
          </p:blipFill>
          <p:spPr>
            <a:xfrm>
              <a:off x="0" y="316037"/>
              <a:ext cx="7327900" cy="4724401"/>
            </a:xfrm>
            <a:prstGeom prst="rect">
              <a:avLst/>
            </a:prstGeom>
            <a:ln w="12700" cap="flat">
              <a:noFill/>
              <a:miter lim="400000"/>
            </a:ln>
            <a:effectLst/>
          </p:spPr>
        </p:pic>
      </p:grpSp>
      <p:sp>
        <p:nvSpPr>
          <p:cNvPr id="351" name="why is this so hard?"/>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352"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MCMC"/>
          <p:cNvSpPr txBox="1">
            <a:spLocks noGrp="1"/>
          </p:cNvSpPr>
          <p:nvPr>
            <p:ph type="title"/>
          </p:nvPr>
        </p:nvSpPr>
        <p:spPr>
          <a:prstGeom prst="rect">
            <a:avLst/>
          </a:prstGeom>
        </p:spPr>
        <p:txBody>
          <a:bodyPr/>
          <a:lstStyle/>
          <a:p>
            <a:r>
              <a:t>MCMC</a:t>
            </a:r>
          </a:p>
        </p:txBody>
      </p:sp>
      <p:sp>
        <p:nvSpPr>
          <p:cNvPr id="314" name="Instead of calculating it, MCMC infers the posterior distribution by sampling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693419">
              <a:defRPr sz="4619"/>
            </a:pPr>
            <a:r>
              <a:t>Instead of </a:t>
            </a:r>
            <a:r>
              <a:rPr i="1"/>
              <a:t>calculating </a:t>
            </a:r>
            <a:r>
              <a:t>it, MCMC infers the posterior distribution by </a:t>
            </a:r>
            <a:r>
              <a:rPr i="1"/>
              <a:t>sampling </a:t>
            </a:r>
            <a:r>
              <a:t>it</a:t>
            </a:r>
          </a:p>
        </p:txBody>
      </p:sp>
      <p:sp>
        <p:nvSpPr>
          <p:cNvPr id="315" name="s"/>
          <p:cNvSpPr txBox="1">
            <a:spLocks noGrp="1"/>
          </p:cNvSpPr>
          <p:nvPr>
            <p:ph type="body" idx="1"/>
          </p:nvPr>
        </p:nvSpPr>
        <p:spPr>
          <a:prstGeom prst="rect">
            <a:avLst/>
          </a:prstGeom>
        </p:spPr>
        <p:txBody>
          <a:bodyPr/>
          <a:lstStyle/>
          <a:p>
            <a:endParaRPr dirty="0"/>
          </a:p>
        </p:txBody>
      </p:sp>
      <p:pic>
        <p:nvPicPr>
          <p:cNvPr id="317" name="Image" descr="Image"/>
          <p:cNvPicPr>
            <a:picLocks noChangeAspect="1"/>
          </p:cNvPicPr>
          <p:nvPr/>
        </p:nvPicPr>
        <p:blipFill>
          <a:blip r:embed="rId2"/>
          <a:stretch>
            <a:fillRect/>
          </a:stretch>
        </p:blipFill>
        <p:spPr>
          <a:xfrm>
            <a:off x="9620441" y="3999628"/>
            <a:ext cx="11328401" cy="8753764"/>
          </a:xfrm>
          <a:prstGeom prst="rect">
            <a:avLst/>
          </a:prstGeom>
          <a:ln w="12700">
            <a:miter lim="400000"/>
          </a:ln>
        </p:spPr>
      </p:pic>
      <p:pic>
        <p:nvPicPr>
          <p:cNvPr id="318" name="Image" descr="Image"/>
          <p:cNvPicPr>
            <a:picLocks noChangeAspect="1"/>
          </p:cNvPicPr>
          <p:nvPr/>
        </p:nvPicPr>
        <p:blipFill>
          <a:blip r:embed="rId3"/>
          <a:stretch>
            <a:fillRect/>
          </a:stretch>
        </p:blipFill>
        <p:spPr>
          <a:xfrm>
            <a:off x="9620441" y="3999628"/>
            <a:ext cx="11328401" cy="875376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 name="Group"/>
          <p:cNvGrpSpPr/>
          <p:nvPr/>
        </p:nvGrpSpPr>
        <p:grpSpPr>
          <a:xfrm>
            <a:off x="0" y="1692"/>
            <a:ext cx="24384000" cy="2691264"/>
            <a:chOff x="0" y="0"/>
            <a:chExt cx="24384000" cy="2691263"/>
          </a:xfrm>
        </p:grpSpPr>
        <p:pic>
          <p:nvPicPr>
            <p:cNvPr id="35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5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57"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grpSp>
        <p:nvGrpSpPr>
          <p:cNvPr id="374" name="Group"/>
          <p:cNvGrpSpPr/>
          <p:nvPr/>
        </p:nvGrpSpPr>
        <p:grpSpPr>
          <a:xfrm>
            <a:off x="1015999" y="5839229"/>
            <a:ext cx="7842718" cy="5521576"/>
            <a:chOff x="0" y="0"/>
            <a:chExt cx="7842716" cy="5521574"/>
          </a:xfrm>
        </p:grpSpPr>
        <p:sp>
          <p:nvSpPr>
            <p:cNvPr id="358" name="A"/>
            <p:cNvSpPr txBox="1"/>
            <p:nvPr/>
          </p:nvSpPr>
          <p:spPr>
            <a:xfrm>
              <a:off x="7504388" y="2416516"/>
              <a:ext cx="338329"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359" name="C"/>
            <p:cNvSpPr txBox="1"/>
            <p:nvPr/>
          </p:nvSpPr>
          <p:spPr>
            <a:xfrm>
              <a:off x="6920188" y="1312270"/>
              <a:ext cx="364643"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360" name="B"/>
            <p:cNvSpPr txBox="1"/>
            <p:nvPr/>
          </p:nvSpPr>
          <p:spPr>
            <a:xfrm>
              <a:off x="4117722" y="123701"/>
              <a:ext cx="351486"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361" name="D"/>
            <p:cNvSpPr txBox="1"/>
            <p:nvPr/>
          </p:nvSpPr>
          <p:spPr>
            <a:xfrm>
              <a:off x="4646888" y="3560170"/>
              <a:ext cx="357887"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362" name="E"/>
            <p:cNvSpPr txBox="1"/>
            <p:nvPr/>
          </p:nvSpPr>
          <p:spPr>
            <a:xfrm>
              <a:off x="5709454" y="4741270"/>
              <a:ext cx="318416"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363" name="Image" descr="Image"/>
            <p:cNvPicPr>
              <a:picLocks noChangeAspect="1"/>
            </p:cNvPicPr>
            <p:nvPr/>
          </p:nvPicPr>
          <p:blipFill>
            <a:blip r:embed="rId3"/>
            <a:srcRect/>
            <a:stretch>
              <a:fillRect/>
            </a:stretch>
          </p:blipFill>
          <p:spPr>
            <a:xfrm>
              <a:off x="441257" y="3863636"/>
              <a:ext cx="304801" cy="254001"/>
            </a:xfrm>
            <a:prstGeom prst="rect">
              <a:avLst/>
            </a:prstGeom>
            <a:ln w="12700" cap="flat">
              <a:noFill/>
              <a:miter lim="400000"/>
            </a:ln>
            <a:effectLst/>
          </p:spPr>
        </p:pic>
        <p:pic>
          <p:nvPicPr>
            <p:cNvPr id="364" name="Image" descr="Image"/>
            <p:cNvPicPr>
              <a:picLocks noChangeAspect="1"/>
            </p:cNvPicPr>
            <p:nvPr/>
          </p:nvPicPr>
          <p:blipFill>
            <a:blip r:embed="rId4"/>
            <a:stretch>
              <a:fillRect/>
            </a:stretch>
          </p:blipFill>
          <p:spPr>
            <a:xfrm>
              <a:off x="3178385" y="3408553"/>
              <a:ext cx="317501" cy="254001"/>
            </a:xfrm>
            <a:prstGeom prst="rect">
              <a:avLst/>
            </a:prstGeom>
            <a:ln w="12700" cap="flat">
              <a:noFill/>
              <a:miter lim="400000"/>
            </a:ln>
            <a:effectLst/>
          </p:spPr>
        </p:pic>
        <p:pic>
          <p:nvPicPr>
            <p:cNvPr id="365" name="Image" descr="Image"/>
            <p:cNvPicPr>
              <a:picLocks noChangeAspect="1"/>
            </p:cNvPicPr>
            <p:nvPr/>
          </p:nvPicPr>
          <p:blipFill>
            <a:blip r:embed="rId5"/>
            <a:stretch>
              <a:fillRect/>
            </a:stretch>
          </p:blipFill>
          <p:spPr>
            <a:xfrm>
              <a:off x="3505200" y="5280274"/>
              <a:ext cx="317500" cy="241301"/>
            </a:xfrm>
            <a:prstGeom prst="rect">
              <a:avLst/>
            </a:prstGeom>
            <a:ln w="12700" cap="flat">
              <a:noFill/>
              <a:miter lim="400000"/>
            </a:ln>
            <a:effectLst/>
          </p:spPr>
        </p:pic>
        <p:sp>
          <p:nvSpPr>
            <p:cNvPr id="366" name="/2"/>
            <p:cNvSpPr txBox="1"/>
            <p:nvPr/>
          </p:nvSpPr>
          <p:spPr>
            <a:xfrm>
              <a:off x="680322" y="3917926"/>
              <a:ext cx="340107"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67" name="Image" descr="Image"/>
            <p:cNvPicPr>
              <a:picLocks noChangeAspect="1"/>
            </p:cNvPicPr>
            <p:nvPr/>
          </p:nvPicPr>
          <p:blipFill>
            <a:blip r:embed="rId3"/>
            <a:srcRect/>
            <a:stretch>
              <a:fillRect/>
            </a:stretch>
          </p:blipFill>
          <p:spPr>
            <a:xfrm>
              <a:off x="560790" y="654770"/>
              <a:ext cx="304801" cy="254001"/>
            </a:xfrm>
            <a:prstGeom prst="rect">
              <a:avLst/>
            </a:prstGeom>
            <a:ln w="12700" cap="flat">
              <a:noFill/>
              <a:miter lim="400000"/>
            </a:ln>
            <a:effectLst/>
          </p:spPr>
        </p:pic>
        <p:sp>
          <p:nvSpPr>
            <p:cNvPr id="368" name="/2"/>
            <p:cNvSpPr txBox="1"/>
            <p:nvPr/>
          </p:nvSpPr>
          <p:spPr>
            <a:xfrm>
              <a:off x="799855" y="709059"/>
              <a:ext cx="340107"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69" name="Image" descr="Image"/>
            <p:cNvPicPr>
              <a:picLocks noChangeAspect="1"/>
            </p:cNvPicPr>
            <p:nvPr/>
          </p:nvPicPr>
          <p:blipFill>
            <a:blip r:embed="rId6"/>
            <a:stretch>
              <a:fillRect/>
            </a:stretch>
          </p:blipFill>
          <p:spPr>
            <a:xfrm>
              <a:off x="5505687" y="1141256"/>
              <a:ext cx="304801" cy="254001"/>
            </a:xfrm>
            <a:prstGeom prst="rect">
              <a:avLst/>
            </a:prstGeom>
            <a:ln w="12700" cap="flat">
              <a:noFill/>
              <a:miter lim="400000"/>
            </a:ln>
            <a:effectLst/>
          </p:spPr>
        </p:pic>
        <p:pic>
          <p:nvPicPr>
            <p:cNvPr id="370" name="Image" descr="Image"/>
            <p:cNvPicPr>
              <a:picLocks noChangeAspect="1"/>
            </p:cNvPicPr>
            <p:nvPr/>
          </p:nvPicPr>
          <p:blipFill>
            <a:blip r:embed="rId7"/>
            <a:stretch>
              <a:fillRect/>
            </a:stretch>
          </p:blipFill>
          <p:spPr>
            <a:xfrm>
              <a:off x="5659111" y="2202053"/>
              <a:ext cx="317501" cy="241301"/>
            </a:xfrm>
            <a:prstGeom prst="rect">
              <a:avLst/>
            </a:prstGeom>
            <a:ln w="12700" cap="flat">
              <a:noFill/>
              <a:miter lim="400000"/>
            </a:ln>
            <a:effectLst/>
          </p:spPr>
        </p:pic>
        <p:pic>
          <p:nvPicPr>
            <p:cNvPr id="371" name="Image" descr="Image"/>
            <p:cNvPicPr>
              <a:picLocks noChangeAspect="1"/>
            </p:cNvPicPr>
            <p:nvPr/>
          </p:nvPicPr>
          <p:blipFill>
            <a:blip r:embed="rId8"/>
            <a:stretch>
              <a:fillRect/>
            </a:stretch>
          </p:blipFill>
          <p:spPr>
            <a:xfrm>
              <a:off x="2908073" y="1763091"/>
              <a:ext cx="304801" cy="254001"/>
            </a:xfrm>
            <a:prstGeom prst="rect">
              <a:avLst/>
            </a:prstGeom>
            <a:ln w="12700" cap="flat">
              <a:noFill/>
              <a:miter lim="400000"/>
            </a:ln>
            <a:effectLst/>
          </p:spPr>
        </p:pic>
        <p:pic>
          <p:nvPicPr>
            <p:cNvPr id="372" name="Image" descr="Image"/>
            <p:cNvPicPr>
              <a:picLocks noChangeAspect="1"/>
            </p:cNvPicPr>
            <p:nvPr/>
          </p:nvPicPr>
          <p:blipFill>
            <a:blip r:embed="rId9"/>
            <a:stretch>
              <a:fillRect/>
            </a:stretch>
          </p:blipFill>
          <p:spPr>
            <a:xfrm>
              <a:off x="2775782" y="0"/>
              <a:ext cx="317501" cy="254000"/>
            </a:xfrm>
            <a:prstGeom prst="rect">
              <a:avLst/>
            </a:prstGeom>
            <a:ln w="12700" cap="flat">
              <a:noFill/>
              <a:miter lim="400000"/>
            </a:ln>
            <a:effectLst/>
          </p:spPr>
        </p:pic>
        <p:pic>
          <p:nvPicPr>
            <p:cNvPr id="373" name="unrooted_tree2_nowRooted.png" descr="unrooted_tree2_nowRooted.png"/>
            <p:cNvPicPr>
              <a:picLocks noChangeAspect="1"/>
            </p:cNvPicPr>
            <p:nvPr/>
          </p:nvPicPr>
          <p:blipFill>
            <a:blip r:embed="rId10"/>
            <a:stretch>
              <a:fillRect/>
            </a:stretch>
          </p:blipFill>
          <p:spPr>
            <a:xfrm>
              <a:off x="0" y="316037"/>
              <a:ext cx="7327900" cy="4724401"/>
            </a:xfrm>
            <a:prstGeom prst="rect">
              <a:avLst/>
            </a:prstGeom>
            <a:ln w="12700" cap="flat">
              <a:noFill/>
              <a:miter lim="400000"/>
            </a:ln>
            <a:effectLst/>
          </p:spPr>
        </p:pic>
      </p:grpSp>
      <p:sp>
        <p:nvSpPr>
          <p:cNvPr id="375" name="why is this so hard?"/>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376"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0" name="Group"/>
          <p:cNvGrpSpPr/>
          <p:nvPr/>
        </p:nvGrpSpPr>
        <p:grpSpPr>
          <a:xfrm>
            <a:off x="0" y="1692"/>
            <a:ext cx="24384000" cy="2691264"/>
            <a:chOff x="0" y="0"/>
            <a:chExt cx="24384000" cy="2691263"/>
          </a:xfrm>
        </p:grpSpPr>
        <p:pic>
          <p:nvPicPr>
            <p:cNvPr id="3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81"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sp>
        <p:nvSpPr>
          <p:cNvPr id="382" name="A"/>
          <p:cNvSpPr txBox="1"/>
          <p:nvPr/>
        </p:nvSpPr>
        <p:spPr>
          <a:xfrm>
            <a:off x="8520124" y="8255745"/>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383" name="C"/>
          <p:cNvSpPr txBox="1"/>
          <p:nvPr/>
        </p:nvSpPr>
        <p:spPr>
          <a:xfrm>
            <a:off x="7935924" y="7151499"/>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384" name="B"/>
          <p:cNvSpPr txBox="1"/>
          <p:nvPr/>
        </p:nvSpPr>
        <p:spPr>
          <a:xfrm>
            <a:off x="5133458" y="5962930"/>
            <a:ext cx="3514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385" name="D"/>
          <p:cNvSpPr txBox="1"/>
          <p:nvPr/>
        </p:nvSpPr>
        <p:spPr>
          <a:xfrm>
            <a:off x="5662624" y="93993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386" name="E"/>
          <p:cNvSpPr txBox="1"/>
          <p:nvPr/>
        </p:nvSpPr>
        <p:spPr>
          <a:xfrm>
            <a:off x="6725191" y="10580499"/>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387" name="Image" descr="Image"/>
          <p:cNvPicPr>
            <a:picLocks noChangeAspect="1"/>
          </p:cNvPicPr>
          <p:nvPr/>
        </p:nvPicPr>
        <p:blipFill>
          <a:blip r:embed="rId3"/>
          <a:stretch>
            <a:fillRect/>
          </a:stretch>
        </p:blipFill>
        <p:spPr>
          <a:xfrm>
            <a:off x="1456994" y="9702865"/>
            <a:ext cx="304801" cy="254001"/>
          </a:xfrm>
          <a:prstGeom prst="rect">
            <a:avLst/>
          </a:prstGeom>
          <a:ln w="12700">
            <a:miter lim="400000"/>
          </a:ln>
        </p:spPr>
      </p:pic>
      <p:pic>
        <p:nvPicPr>
          <p:cNvPr id="388" name="Image" descr="Image"/>
          <p:cNvPicPr>
            <a:picLocks noChangeAspect="1"/>
          </p:cNvPicPr>
          <p:nvPr/>
        </p:nvPicPr>
        <p:blipFill>
          <a:blip r:embed="rId4"/>
          <a:stretch>
            <a:fillRect/>
          </a:stretch>
        </p:blipFill>
        <p:spPr>
          <a:xfrm>
            <a:off x="4194122" y="9247782"/>
            <a:ext cx="317501" cy="254001"/>
          </a:xfrm>
          <a:prstGeom prst="rect">
            <a:avLst/>
          </a:prstGeom>
          <a:ln w="12700">
            <a:miter lim="400000"/>
          </a:ln>
        </p:spPr>
      </p:pic>
      <p:pic>
        <p:nvPicPr>
          <p:cNvPr id="389" name="Image" descr="Image"/>
          <p:cNvPicPr>
            <a:picLocks noChangeAspect="1"/>
          </p:cNvPicPr>
          <p:nvPr/>
        </p:nvPicPr>
        <p:blipFill>
          <a:blip r:embed="rId5"/>
          <a:stretch>
            <a:fillRect/>
          </a:stretch>
        </p:blipFill>
        <p:spPr>
          <a:xfrm>
            <a:off x="4520936" y="11119504"/>
            <a:ext cx="317501" cy="241301"/>
          </a:xfrm>
          <a:prstGeom prst="rect">
            <a:avLst/>
          </a:prstGeom>
          <a:ln w="12700">
            <a:miter lim="400000"/>
          </a:ln>
        </p:spPr>
      </p:pic>
      <p:sp>
        <p:nvSpPr>
          <p:cNvPr id="390" name="/2"/>
          <p:cNvSpPr txBox="1"/>
          <p:nvPr/>
        </p:nvSpPr>
        <p:spPr>
          <a:xfrm>
            <a:off x="1696059" y="9757155"/>
            <a:ext cx="340107" cy="399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91" name="Image" descr="Image"/>
          <p:cNvPicPr>
            <a:picLocks noChangeAspect="1"/>
          </p:cNvPicPr>
          <p:nvPr/>
        </p:nvPicPr>
        <p:blipFill>
          <a:blip r:embed="rId3"/>
          <a:stretch>
            <a:fillRect/>
          </a:stretch>
        </p:blipFill>
        <p:spPr>
          <a:xfrm>
            <a:off x="1576527" y="6493999"/>
            <a:ext cx="304801" cy="254001"/>
          </a:xfrm>
          <a:prstGeom prst="rect">
            <a:avLst/>
          </a:prstGeom>
          <a:ln w="12700">
            <a:miter lim="400000"/>
          </a:ln>
        </p:spPr>
      </p:pic>
      <p:sp>
        <p:nvSpPr>
          <p:cNvPr id="392" name="/2"/>
          <p:cNvSpPr txBox="1"/>
          <p:nvPr/>
        </p:nvSpPr>
        <p:spPr>
          <a:xfrm>
            <a:off x="1815592" y="6548289"/>
            <a:ext cx="340107"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93" name="Image" descr="Image"/>
          <p:cNvPicPr>
            <a:picLocks noChangeAspect="1"/>
          </p:cNvPicPr>
          <p:nvPr/>
        </p:nvPicPr>
        <p:blipFill>
          <a:blip r:embed="rId6"/>
          <a:stretch>
            <a:fillRect/>
          </a:stretch>
        </p:blipFill>
        <p:spPr>
          <a:xfrm>
            <a:off x="6521423" y="6980485"/>
            <a:ext cx="304801" cy="254001"/>
          </a:xfrm>
          <a:prstGeom prst="rect">
            <a:avLst/>
          </a:prstGeom>
          <a:ln w="12700">
            <a:miter lim="400000"/>
          </a:ln>
        </p:spPr>
      </p:pic>
      <p:pic>
        <p:nvPicPr>
          <p:cNvPr id="394" name="Image" descr="Image"/>
          <p:cNvPicPr>
            <a:picLocks noChangeAspect="1"/>
          </p:cNvPicPr>
          <p:nvPr/>
        </p:nvPicPr>
        <p:blipFill>
          <a:blip r:embed="rId7"/>
          <a:stretch>
            <a:fillRect/>
          </a:stretch>
        </p:blipFill>
        <p:spPr>
          <a:xfrm>
            <a:off x="6674848" y="8041282"/>
            <a:ext cx="317501" cy="241301"/>
          </a:xfrm>
          <a:prstGeom prst="rect">
            <a:avLst/>
          </a:prstGeom>
          <a:ln w="12700">
            <a:miter lim="400000"/>
          </a:ln>
        </p:spPr>
      </p:pic>
      <p:pic>
        <p:nvPicPr>
          <p:cNvPr id="395" name="Image" descr="Image"/>
          <p:cNvPicPr>
            <a:picLocks noChangeAspect="1"/>
          </p:cNvPicPr>
          <p:nvPr/>
        </p:nvPicPr>
        <p:blipFill>
          <a:blip r:embed="rId8"/>
          <a:stretch>
            <a:fillRect/>
          </a:stretch>
        </p:blipFill>
        <p:spPr>
          <a:xfrm>
            <a:off x="3923810" y="7602320"/>
            <a:ext cx="304801" cy="254001"/>
          </a:xfrm>
          <a:prstGeom prst="rect">
            <a:avLst/>
          </a:prstGeom>
          <a:ln w="12700">
            <a:miter lim="400000"/>
          </a:ln>
        </p:spPr>
      </p:pic>
      <p:pic>
        <p:nvPicPr>
          <p:cNvPr id="396" name="Image" descr="Image"/>
          <p:cNvPicPr>
            <a:picLocks noChangeAspect="1"/>
          </p:cNvPicPr>
          <p:nvPr/>
        </p:nvPicPr>
        <p:blipFill>
          <a:blip r:embed="rId9"/>
          <a:stretch>
            <a:fillRect/>
          </a:stretch>
        </p:blipFill>
        <p:spPr>
          <a:xfrm>
            <a:off x="3791518" y="5839229"/>
            <a:ext cx="317501" cy="254001"/>
          </a:xfrm>
          <a:prstGeom prst="rect">
            <a:avLst/>
          </a:prstGeom>
          <a:ln w="12700">
            <a:miter lim="400000"/>
          </a:ln>
        </p:spPr>
      </p:pic>
      <p:sp>
        <p:nvSpPr>
          <p:cNvPr id="397"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398" name="unrooted_tree2_nowRooted.png" descr="unrooted_tree2_nowRooted.png"/>
          <p:cNvPicPr>
            <a:picLocks noChangeAspect="1"/>
          </p:cNvPicPr>
          <p:nvPr/>
        </p:nvPicPr>
        <p:blipFill>
          <a:blip r:embed="rId10"/>
          <a:stretch>
            <a:fillRect/>
          </a:stretch>
        </p:blipFill>
        <p:spPr>
          <a:xfrm>
            <a:off x="1015736" y="6155266"/>
            <a:ext cx="7327901" cy="4724401"/>
          </a:xfrm>
          <a:prstGeom prst="rect">
            <a:avLst/>
          </a:prstGeom>
          <a:ln w="12700">
            <a:miter lim="400000"/>
          </a:ln>
        </p:spPr>
      </p:pic>
      <p:sp>
        <p:nvSpPr>
          <p:cNvPr id="399" name="why is this so hard?"/>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400"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
        <p:nvSpPr>
          <p:cNvPr id="401" name="For a given branch, you can, e.g., double the rate and halve the duration (time), and get the exact same probability of the data (likelihood) as you would if left the branch in its original state."/>
          <p:cNvSpPr txBox="1"/>
          <p:nvPr/>
        </p:nvSpPr>
        <p:spPr>
          <a:xfrm>
            <a:off x="1625663" y="11752419"/>
            <a:ext cx="21386674" cy="120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For a given branch, you can, e.g., double the rate and halve the duration (time), and get the exact same probability of the data (likelihood) as you would if left the branch in its original state.</a:t>
            </a:r>
          </a:p>
        </p:txBody>
      </p:sp>
      <p:sp>
        <p:nvSpPr>
          <p:cNvPr id="402" name="Rectangle"/>
          <p:cNvSpPr/>
          <p:nvPr/>
        </p:nvSpPr>
        <p:spPr>
          <a:xfrm>
            <a:off x="9104645" y="8204200"/>
            <a:ext cx="840186" cy="1270000"/>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417" name="Group"/>
          <p:cNvGrpSpPr/>
          <p:nvPr/>
        </p:nvGrpSpPr>
        <p:grpSpPr>
          <a:xfrm>
            <a:off x="12486944" y="5949817"/>
            <a:ext cx="7903566" cy="5346462"/>
            <a:chOff x="0" y="0"/>
            <a:chExt cx="7903565" cy="5346460"/>
          </a:xfrm>
        </p:grpSpPr>
        <p:pic>
          <p:nvPicPr>
            <p:cNvPr id="403" name="Image" descr="Image"/>
            <p:cNvPicPr>
              <a:picLocks noChangeAspect="1"/>
            </p:cNvPicPr>
            <p:nvPr/>
          </p:nvPicPr>
          <p:blipFill>
            <a:blip r:embed="rId11"/>
            <a:stretch>
              <a:fillRect/>
            </a:stretch>
          </p:blipFill>
          <p:spPr>
            <a:xfrm>
              <a:off x="2460228" y="1655738"/>
              <a:ext cx="977901" cy="304801"/>
            </a:xfrm>
            <a:prstGeom prst="rect">
              <a:avLst/>
            </a:prstGeom>
            <a:ln w="12700" cap="flat">
              <a:noFill/>
              <a:miter lim="400000"/>
            </a:ln>
            <a:effectLst/>
          </p:spPr>
        </p:pic>
        <p:pic>
          <p:nvPicPr>
            <p:cNvPr id="404" name="Image" descr="Image"/>
            <p:cNvPicPr>
              <a:picLocks noChangeAspect="1"/>
            </p:cNvPicPr>
            <p:nvPr/>
          </p:nvPicPr>
          <p:blipFill>
            <a:blip r:embed="rId12"/>
            <a:stretch>
              <a:fillRect/>
            </a:stretch>
          </p:blipFill>
          <p:spPr>
            <a:xfrm>
              <a:off x="5229159" y="2297433"/>
              <a:ext cx="977901" cy="304801"/>
            </a:xfrm>
            <a:prstGeom prst="rect">
              <a:avLst/>
            </a:prstGeom>
            <a:ln w="12700" cap="flat">
              <a:noFill/>
              <a:miter lim="400000"/>
            </a:ln>
            <a:effectLst/>
          </p:spPr>
        </p:pic>
        <p:pic>
          <p:nvPicPr>
            <p:cNvPr id="405" name="Image" descr="Image"/>
            <p:cNvPicPr>
              <a:picLocks noChangeAspect="1"/>
            </p:cNvPicPr>
            <p:nvPr/>
          </p:nvPicPr>
          <p:blipFill>
            <a:blip r:embed="rId13"/>
            <a:stretch>
              <a:fillRect/>
            </a:stretch>
          </p:blipFill>
          <p:spPr>
            <a:xfrm>
              <a:off x="5235509" y="1120469"/>
              <a:ext cx="965201" cy="304801"/>
            </a:xfrm>
            <a:prstGeom prst="rect">
              <a:avLst/>
            </a:prstGeom>
            <a:ln w="12700" cap="flat">
              <a:noFill/>
              <a:miter lim="400000"/>
            </a:ln>
            <a:effectLst/>
          </p:spPr>
        </p:pic>
        <p:pic>
          <p:nvPicPr>
            <p:cNvPr id="406" name="unrooted_tree2_nowRooted.pdf" descr="unrooted_tree2_nowRooted.pdf"/>
            <p:cNvPicPr>
              <a:picLocks noChangeAspect="1"/>
            </p:cNvPicPr>
            <p:nvPr/>
          </p:nvPicPr>
          <p:blipFill>
            <a:blip r:embed="rId14"/>
            <a:stretch>
              <a:fillRect/>
            </a:stretch>
          </p:blipFill>
          <p:spPr>
            <a:xfrm>
              <a:off x="0" y="421348"/>
              <a:ext cx="7188200" cy="4597401"/>
            </a:xfrm>
            <a:prstGeom prst="rect">
              <a:avLst/>
            </a:prstGeom>
            <a:ln w="12700" cap="flat">
              <a:noFill/>
              <a:miter lim="400000"/>
            </a:ln>
            <a:effectLst/>
          </p:spPr>
        </p:pic>
        <p:sp>
          <p:nvSpPr>
            <p:cNvPr id="407" name="A"/>
            <p:cNvSpPr txBox="1"/>
            <p:nvPr/>
          </p:nvSpPr>
          <p:spPr>
            <a:xfrm>
              <a:off x="7552080" y="2498263"/>
              <a:ext cx="338329"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408" name="C"/>
            <p:cNvSpPr txBox="1"/>
            <p:nvPr/>
          </p:nvSpPr>
          <p:spPr>
            <a:xfrm>
              <a:off x="7538923" y="1394017"/>
              <a:ext cx="364643"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409" name="B"/>
            <p:cNvSpPr txBox="1"/>
            <p:nvPr/>
          </p:nvSpPr>
          <p:spPr>
            <a:xfrm>
              <a:off x="7545502" y="205448"/>
              <a:ext cx="351487"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410" name="D"/>
            <p:cNvSpPr txBox="1"/>
            <p:nvPr/>
          </p:nvSpPr>
          <p:spPr>
            <a:xfrm>
              <a:off x="7542301" y="3641917"/>
              <a:ext cx="357887"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411" name="E"/>
            <p:cNvSpPr txBox="1"/>
            <p:nvPr/>
          </p:nvSpPr>
          <p:spPr>
            <a:xfrm>
              <a:off x="7562038" y="4823017"/>
              <a:ext cx="318415"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412" name="Image" descr="Image"/>
            <p:cNvPicPr>
              <a:picLocks noChangeAspect="1"/>
            </p:cNvPicPr>
            <p:nvPr/>
          </p:nvPicPr>
          <p:blipFill>
            <a:blip r:embed="rId15"/>
            <a:stretch>
              <a:fillRect/>
            </a:stretch>
          </p:blipFill>
          <p:spPr>
            <a:xfrm>
              <a:off x="496689" y="772847"/>
              <a:ext cx="977901" cy="304801"/>
            </a:xfrm>
            <a:prstGeom prst="rect">
              <a:avLst/>
            </a:prstGeom>
            <a:ln w="12700" cap="flat">
              <a:noFill/>
              <a:miter lim="400000"/>
            </a:ln>
            <a:effectLst/>
          </p:spPr>
        </p:pic>
        <p:pic>
          <p:nvPicPr>
            <p:cNvPr id="413" name="Image" descr="Image"/>
            <p:cNvPicPr>
              <a:picLocks noChangeAspect="1"/>
            </p:cNvPicPr>
            <p:nvPr/>
          </p:nvPicPr>
          <p:blipFill>
            <a:blip r:embed="rId16"/>
            <a:stretch>
              <a:fillRect/>
            </a:stretch>
          </p:blipFill>
          <p:spPr>
            <a:xfrm>
              <a:off x="4294054" y="0"/>
              <a:ext cx="977901" cy="304800"/>
            </a:xfrm>
            <a:prstGeom prst="rect">
              <a:avLst/>
            </a:prstGeom>
            <a:ln w="12700" cap="flat">
              <a:noFill/>
              <a:miter lim="400000"/>
            </a:ln>
            <a:effectLst/>
          </p:spPr>
        </p:pic>
        <p:pic>
          <p:nvPicPr>
            <p:cNvPr id="414" name="Image" descr="Image"/>
            <p:cNvPicPr>
              <a:picLocks noChangeAspect="1"/>
            </p:cNvPicPr>
            <p:nvPr/>
          </p:nvPicPr>
          <p:blipFill>
            <a:blip r:embed="rId17"/>
            <a:stretch>
              <a:fillRect/>
            </a:stretch>
          </p:blipFill>
          <p:spPr>
            <a:xfrm>
              <a:off x="4486209" y="3382366"/>
              <a:ext cx="977901" cy="304801"/>
            </a:xfrm>
            <a:prstGeom prst="rect">
              <a:avLst/>
            </a:prstGeom>
            <a:ln w="12700" cap="flat">
              <a:noFill/>
              <a:miter lim="400000"/>
            </a:ln>
            <a:effectLst/>
          </p:spPr>
        </p:pic>
        <p:pic>
          <p:nvPicPr>
            <p:cNvPr id="415" name="Image" descr="Image"/>
            <p:cNvPicPr>
              <a:picLocks noChangeAspect="1"/>
            </p:cNvPicPr>
            <p:nvPr/>
          </p:nvPicPr>
          <p:blipFill>
            <a:blip r:embed="rId18"/>
            <a:stretch>
              <a:fillRect/>
            </a:stretch>
          </p:blipFill>
          <p:spPr>
            <a:xfrm>
              <a:off x="4479859" y="4587603"/>
              <a:ext cx="990601" cy="304801"/>
            </a:xfrm>
            <a:prstGeom prst="rect">
              <a:avLst/>
            </a:prstGeom>
            <a:ln w="12700" cap="flat">
              <a:noFill/>
              <a:miter lim="400000"/>
            </a:ln>
            <a:effectLst/>
          </p:spPr>
        </p:pic>
        <p:pic>
          <p:nvPicPr>
            <p:cNvPr id="416" name="Image" descr="Image"/>
            <p:cNvPicPr>
              <a:picLocks noChangeAspect="1"/>
            </p:cNvPicPr>
            <p:nvPr/>
          </p:nvPicPr>
          <p:blipFill>
            <a:blip r:embed="rId19"/>
            <a:stretch>
              <a:fillRect/>
            </a:stretch>
          </p:blipFill>
          <p:spPr>
            <a:xfrm>
              <a:off x="720592" y="3949127"/>
              <a:ext cx="977901" cy="304801"/>
            </a:xfrm>
            <a:prstGeom prst="rect">
              <a:avLst/>
            </a:prstGeom>
            <a:ln w="12700" cap="flat">
              <a:noFill/>
              <a:miter lim="400000"/>
            </a:ln>
            <a:effectLst/>
          </p:spPr>
        </p:pic>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Image" descr="Image"/>
          <p:cNvPicPr>
            <a:picLocks noChangeAspect="1"/>
          </p:cNvPicPr>
          <p:nvPr/>
        </p:nvPicPr>
        <p:blipFill>
          <a:blip r:embed="rId2"/>
          <a:stretch>
            <a:fillRect/>
          </a:stretch>
        </p:blipFill>
        <p:spPr>
          <a:xfrm>
            <a:off x="12983633" y="6722665"/>
            <a:ext cx="977901" cy="304801"/>
          </a:xfrm>
          <a:prstGeom prst="rect">
            <a:avLst/>
          </a:prstGeom>
          <a:ln w="12700">
            <a:miter lim="400000"/>
          </a:ln>
        </p:spPr>
      </p:pic>
      <p:pic>
        <p:nvPicPr>
          <p:cNvPr id="420" name="Image" descr="Image"/>
          <p:cNvPicPr>
            <a:picLocks noChangeAspect="1"/>
          </p:cNvPicPr>
          <p:nvPr/>
        </p:nvPicPr>
        <p:blipFill>
          <a:blip r:embed="rId3"/>
          <a:stretch>
            <a:fillRect/>
          </a:stretch>
        </p:blipFill>
        <p:spPr>
          <a:xfrm>
            <a:off x="16780998" y="5949817"/>
            <a:ext cx="977901" cy="304801"/>
          </a:xfrm>
          <a:prstGeom prst="rect">
            <a:avLst/>
          </a:prstGeom>
          <a:ln w="12700">
            <a:miter lim="400000"/>
          </a:ln>
        </p:spPr>
      </p:pic>
      <p:pic>
        <p:nvPicPr>
          <p:cNvPr id="421" name="Image" descr="Image"/>
          <p:cNvPicPr>
            <a:picLocks noChangeAspect="1"/>
          </p:cNvPicPr>
          <p:nvPr/>
        </p:nvPicPr>
        <p:blipFill>
          <a:blip r:embed="rId4"/>
          <a:stretch>
            <a:fillRect/>
          </a:stretch>
        </p:blipFill>
        <p:spPr>
          <a:xfrm>
            <a:off x="16979503" y="6968687"/>
            <a:ext cx="965201" cy="406401"/>
          </a:xfrm>
          <a:prstGeom prst="rect">
            <a:avLst/>
          </a:prstGeom>
          <a:ln w="12700">
            <a:miter lim="400000"/>
          </a:ln>
        </p:spPr>
      </p:pic>
      <p:pic>
        <p:nvPicPr>
          <p:cNvPr id="422" name="Image" descr="Image"/>
          <p:cNvPicPr>
            <a:picLocks noChangeAspect="1"/>
          </p:cNvPicPr>
          <p:nvPr/>
        </p:nvPicPr>
        <p:blipFill>
          <a:blip r:embed="rId5"/>
          <a:stretch>
            <a:fillRect/>
          </a:stretch>
        </p:blipFill>
        <p:spPr>
          <a:xfrm>
            <a:off x="16973153" y="8150436"/>
            <a:ext cx="977901" cy="406401"/>
          </a:xfrm>
          <a:prstGeom prst="rect">
            <a:avLst/>
          </a:prstGeom>
          <a:ln w="12700">
            <a:miter lim="400000"/>
          </a:ln>
        </p:spPr>
      </p:pic>
      <p:pic>
        <p:nvPicPr>
          <p:cNvPr id="423" name="Image" descr="Image"/>
          <p:cNvPicPr>
            <a:picLocks noChangeAspect="1"/>
          </p:cNvPicPr>
          <p:nvPr/>
        </p:nvPicPr>
        <p:blipFill>
          <a:blip r:embed="rId6"/>
          <a:stretch>
            <a:fillRect/>
          </a:stretch>
        </p:blipFill>
        <p:spPr>
          <a:xfrm>
            <a:off x="13985188" y="8196451"/>
            <a:ext cx="977901" cy="406401"/>
          </a:xfrm>
          <a:prstGeom prst="rect">
            <a:avLst/>
          </a:prstGeom>
          <a:ln w="12700">
            <a:miter lim="400000"/>
          </a:ln>
        </p:spPr>
      </p:pic>
      <p:pic>
        <p:nvPicPr>
          <p:cNvPr id="424" name="Image" descr="Image"/>
          <p:cNvPicPr>
            <a:picLocks noChangeAspect="1"/>
          </p:cNvPicPr>
          <p:nvPr/>
        </p:nvPicPr>
        <p:blipFill>
          <a:blip r:embed="rId7"/>
          <a:stretch>
            <a:fillRect/>
          </a:stretch>
        </p:blipFill>
        <p:spPr>
          <a:xfrm>
            <a:off x="16973153" y="9332184"/>
            <a:ext cx="977901" cy="304801"/>
          </a:xfrm>
          <a:prstGeom prst="rect">
            <a:avLst/>
          </a:prstGeom>
          <a:ln w="12700">
            <a:miter lim="400000"/>
          </a:ln>
        </p:spPr>
      </p:pic>
      <p:pic>
        <p:nvPicPr>
          <p:cNvPr id="425" name="Image" descr="Image"/>
          <p:cNvPicPr>
            <a:picLocks noChangeAspect="1"/>
          </p:cNvPicPr>
          <p:nvPr/>
        </p:nvPicPr>
        <p:blipFill>
          <a:blip r:embed="rId8"/>
          <a:stretch>
            <a:fillRect/>
          </a:stretch>
        </p:blipFill>
        <p:spPr>
          <a:xfrm>
            <a:off x="16966803" y="10537421"/>
            <a:ext cx="990601" cy="304801"/>
          </a:xfrm>
          <a:prstGeom prst="rect">
            <a:avLst/>
          </a:prstGeom>
          <a:ln w="12700">
            <a:miter lim="400000"/>
          </a:ln>
        </p:spPr>
      </p:pic>
      <p:pic>
        <p:nvPicPr>
          <p:cNvPr id="426" name="Image" descr="Image"/>
          <p:cNvPicPr>
            <a:picLocks noChangeAspect="1"/>
          </p:cNvPicPr>
          <p:nvPr/>
        </p:nvPicPr>
        <p:blipFill>
          <a:blip r:embed="rId9"/>
          <a:stretch>
            <a:fillRect/>
          </a:stretch>
        </p:blipFill>
        <p:spPr>
          <a:xfrm>
            <a:off x="13207536" y="9898945"/>
            <a:ext cx="977901" cy="304801"/>
          </a:xfrm>
          <a:prstGeom prst="rect">
            <a:avLst/>
          </a:prstGeom>
          <a:ln w="12700">
            <a:miter lim="400000"/>
          </a:ln>
        </p:spPr>
      </p:pic>
      <p:grpSp>
        <p:nvGrpSpPr>
          <p:cNvPr id="429" name="Group"/>
          <p:cNvGrpSpPr/>
          <p:nvPr/>
        </p:nvGrpSpPr>
        <p:grpSpPr>
          <a:xfrm>
            <a:off x="0" y="1692"/>
            <a:ext cx="24384000" cy="2691264"/>
            <a:chOff x="0" y="0"/>
            <a:chExt cx="24384000" cy="2691263"/>
          </a:xfrm>
        </p:grpSpPr>
        <p:pic>
          <p:nvPicPr>
            <p:cNvPr id="427" name="DTE workshop PPT-16x9 background.png" descr="DTE workshop PPT-16x9 background.png"/>
            <p:cNvPicPr>
              <a:picLocks noChangeAspect="1"/>
            </p:cNvPicPr>
            <p:nvPr/>
          </p:nvPicPr>
          <p:blipFill>
            <a:blip r:embed="rId10"/>
            <a:srcRect b="80373"/>
            <a:stretch>
              <a:fillRect/>
            </a:stretch>
          </p:blipFill>
          <p:spPr>
            <a:xfrm>
              <a:off x="0" y="0"/>
              <a:ext cx="24384000" cy="2691264"/>
            </a:xfrm>
            <a:prstGeom prst="rect">
              <a:avLst/>
            </a:prstGeom>
            <a:ln w="12700" cap="flat">
              <a:noFill/>
              <a:miter lim="400000"/>
            </a:ln>
            <a:effectLst/>
          </p:spPr>
        </p:pic>
        <p:sp>
          <p:nvSpPr>
            <p:cNvPr id="42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430"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sp>
        <p:nvSpPr>
          <p:cNvPr id="431" name="A"/>
          <p:cNvSpPr txBox="1"/>
          <p:nvPr/>
        </p:nvSpPr>
        <p:spPr>
          <a:xfrm>
            <a:off x="8520124" y="8255745"/>
            <a:ext cx="338329"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432" name="C"/>
          <p:cNvSpPr txBox="1"/>
          <p:nvPr/>
        </p:nvSpPr>
        <p:spPr>
          <a:xfrm>
            <a:off x="7935924" y="7151499"/>
            <a:ext cx="364644"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433" name="B"/>
          <p:cNvSpPr txBox="1"/>
          <p:nvPr/>
        </p:nvSpPr>
        <p:spPr>
          <a:xfrm>
            <a:off x="5133458" y="5962930"/>
            <a:ext cx="351486"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434" name="D"/>
          <p:cNvSpPr txBox="1"/>
          <p:nvPr/>
        </p:nvSpPr>
        <p:spPr>
          <a:xfrm>
            <a:off x="5662624" y="9399399"/>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435" name="E"/>
          <p:cNvSpPr txBox="1"/>
          <p:nvPr/>
        </p:nvSpPr>
        <p:spPr>
          <a:xfrm>
            <a:off x="6725191" y="10580499"/>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436" name="Image" descr="Image"/>
          <p:cNvPicPr>
            <a:picLocks noChangeAspect="1"/>
          </p:cNvPicPr>
          <p:nvPr/>
        </p:nvPicPr>
        <p:blipFill>
          <a:blip r:embed="rId11"/>
          <a:stretch>
            <a:fillRect/>
          </a:stretch>
        </p:blipFill>
        <p:spPr>
          <a:xfrm>
            <a:off x="1456994" y="9702865"/>
            <a:ext cx="304801" cy="254001"/>
          </a:xfrm>
          <a:prstGeom prst="rect">
            <a:avLst/>
          </a:prstGeom>
          <a:ln w="12700">
            <a:miter lim="400000"/>
          </a:ln>
        </p:spPr>
      </p:pic>
      <p:pic>
        <p:nvPicPr>
          <p:cNvPr id="437" name="Image" descr="Image"/>
          <p:cNvPicPr>
            <a:picLocks noChangeAspect="1"/>
          </p:cNvPicPr>
          <p:nvPr/>
        </p:nvPicPr>
        <p:blipFill>
          <a:blip r:embed="rId12"/>
          <a:stretch>
            <a:fillRect/>
          </a:stretch>
        </p:blipFill>
        <p:spPr>
          <a:xfrm>
            <a:off x="4194122" y="9247782"/>
            <a:ext cx="317501" cy="254001"/>
          </a:xfrm>
          <a:prstGeom prst="rect">
            <a:avLst/>
          </a:prstGeom>
          <a:ln w="12700">
            <a:miter lim="400000"/>
          </a:ln>
        </p:spPr>
      </p:pic>
      <p:pic>
        <p:nvPicPr>
          <p:cNvPr id="438" name="Image" descr="Image"/>
          <p:cNvPicPr>
            <a:picLocks noChangeAspect="1"/>
          </p:cNvPicPr>
          <p:nvPr/>
        </p:nvPicPr>
        <p:blipFill>
          <a:blip r:embed="rId13"/>
          <a:stretch>
            <a:fillRect/>
          </a:stretch>
        </p:blipFill>
        <p:spPr>
          <a:xfrm>
            <a:off x="4520936" y="11119504"/>
            <a:ext cx="317501" cy="241301"/>
          </a:xfrm>
          <a:prstGeom prst="rect">
            <a:avLst/>
          </a:prstGeom>
          <a:ln w="12700">
            <a:miter lim="400000"/>
          </a:ln>
        </p:spPr>
      </p:pic>
      <p:sp>
        <p:nvSpPr>
          <p:cNvPr id="439" name="/2"/>
          <p:cNvSpPr txBox="1"/>
          <p:nvPr/>
        </p:nvSpPr>
        <p:spPr>
          <a:xfrm>
            <a:off x="1696059" y="9757155"/>
            <a:ext cx="340107" cy="399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440" name="Image" descr="Image"/>
          <p:cNvPicPr>
            <a:picLocks noChangeAspect="1"/>
          </p:cNvPicPr>
          <p:nvPr/>
        </p:nvPicPr>
        <p:blipFill>
          <a:blip r:embed="rId11"/>
          <a:stretch>
            <a:fillRect/>
          </a:stretch>
        </p:blipFill>
        <p:spPr>
          <a:xfrm>
            <a:off x="1576527" y="6493999"/>
            <a:ext cx="304801" cy="254001"/>
          </a:xfrm>
          <a:prstGeom prst="rect">
            <a:avLst/>
          </a:prstGeom>
          <a:ln w="12700">
            <a:miter lim="400000"/>
          </a:ln>
        </p:spPr>
      </p:pic>
      <p:sp>
        <p:nvSpPr>
          <p:cNvPr id="441" name="/2"/>
          <p:cNvSpPr txBox="1"/>
          <p:nvPr/>
        </p:nvSpPr>
        <p:spPr>
          <a:xfrm>
            <a:off x="1815592" y="6548289"/>
            <a:ext cx="340107"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442" name="Image" descr="Image"/>
          <p:cNvPicPr>
            <a:picLocks noChangeAspect="1"/>
          </p:cNvPicPr>
          <p:nvPr/>
        </p:nvPicPr>
        <p:blipFill>
          <a:blip r:embed="rId14"/>
          <a:stretch>
            <a:fillRect/>
          </a:stretch>
        </p:blipFill>
        <p:spPr>
          <a:xfrm>
            <a:off x="6521423" y="6980485"/>
            <a:ext cx="304801" cy="254001"/>
          </a:xfrm>
          <a:prstGeom prst="rect">
            <a:avLst/>
          </a:prstGeom>
          <a:ln w="12700">
            <a:miter lim="400000"/>
          </a:ln>
        </p:spPr>
      </p:pic>
      <p:pic>
        <p:nvPicPr>
          <p:cNvPr id="443" name="Image" descr="Image"/>
          <p:cNvPicPr>
            <a:picLocks noChangeAspect="1"/>
          </p:cNvPicPr>
          <p:nvPr/>
        </p:nvPicPr>
        <p:blipFill>
          <a:blip r:embed="rId15"/>
          <a:stretch>
            <a:fillRect/>
          </a:stretch>
        </p:blipFill>
        <p:spPr>
          <a:xfrm>
            <a:off x="6674848" y="8041282"/>
            <a:ext cx="317501" cy="241301"/>
          </a:xfrm>
          <a:prstGeom prst="rect">
            <a:avLst/>
          </a:prstGeom>
          <a:ln w="12700">
            <a:miter lim="400000"/>
          </a:ln>
        </p:spPr>
      </p:pic>
      <p:pic>
        <p:nvPicPr>
          <p:cNvPr id="444" name="Image" descr="Image"/>
          <p:cNvPicPr>
            <a:picLocks noChangeAspect="1"/>
          </p:cNvPicPr>
          <p:nvPr/>
        </p:nvPicPr>
        <p:blipFill>
          <a:blip r:embed="rId16"/>
          <a:stretch>
            <a:fillRect/>
          </a:stretch>
        </p:blipFill>
        <p:spPr>
          <a:xfrm>
            <a:off x="3923810" y="7602320"/>
            <a:ext cx="304801" cy="254001"/>
          </a:xfrm>
          <a:prstGeom prst="rect">
            <a:avLst/>
          </a:prstGeom>
          <a:ln w="12700">
            <a:miter lim="400000"/>
          </a:ln>
        </p:spPr>
      </p:pic>
      <p:pic>
        <p:nvPicPr>
          <p:cNvPr id="445" name="Image" descr="Image"/>
          <p:cNvPicPr>
            <a:picLocks noChangeAspect="1"/>
          </p:cNvPicPr>
          <p:nvPr/>
        </p:nvPicPr>
        <p:blipFill>
          <a:blip r:embed="rId17"/>
          <a:stretch>
            <a:fillRect/>
          </a:stretch>
        </p:blipFill>
        <p:spPr>
          <a:xfrm>
            <a:off x="3791518" y="5839229"/>
            <a:ext cx="317501" cy="254001"/>
          </a:xfrm>
          <a:prstGeom prst="rect">
            <a:avLst/>
          </a:prstGeom>
          <a:ln w="12700">
            <a:miter lim="400000"/>
          </a:ln>
        </p:spPr>
      </p:pic>
      <p:sp>
        <p:nvSpPr>
          <p:cNvPr id="446"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447" name="unrooted_tree2_nowRooted.png" descr="unrooted_tree2_nowRooted.png"/>
          <p:cNvPicPr>
            <a:picLocks noChangeAspect="1"/>
          </p:cNvPicPr>
          <p:nvPr/>
        </p:nvPicPr>
        <p:blipFill>
          <a:blip r:embed="rId18"/>
          <a:stretch>
            <a:fillRect/>
          </a:stretch>
        </p:blipFill>
        <p:spPr>
          <a:xfrm>
            <a:off x="1015736" y="6155266"/>
            <a:ext cx="7327901" cy="4724401"/>
          </a:xfrm>
          <a:prstGeom prst="rect">
            <a:avLst/>
          </a:prstGeom>
          <a:ln w="12700">
            <a:miter lim="400000"/>
          </a:ln>
        </p:spPr>
      </p:pic>
      <p:sp>
        <p:nvSpPr>
          <p:cNvPr id="448" name="why is this so hard?"/>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449"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
        <p:nvSpPr>
          <p:cNvPr id="450" name="For a given branch, you can, e.g., double the rate and halve the duration (time), and get the exact same probability of the data (likelihood) as you would if left the branch in its original state."/>
          <p:cNvSpPr txBox="1"/>
          <p:nvPr/>
        </p:nvSpPr>
        <p:spPr>
          <a:xfrm>
            <a:off x="1625663" y="11752419"/>
            <a:ext cx="21386674" cy="120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For a given branch, you can, e.g., double the rate and halve the duration (time), and get the exact same probability of the data (likelihood) as you would if left the branch in its original state.</a:t>
            </a:r>
          </a:p>
        </p:txBody>
      </p:sp>
      <p:sp>
        <p:nvSpPr>
          <p:cNvPr id="451" name="A"/>
          <p:cNvSpPr txBox="1"/>
          <p:nvPr/>
        </p:nvSpPr>
        <p:spPr>
          <a:xfrm>
            <a:off x="20039024" y="8448080"/>
            <a:ext cx="338329"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452" name="C"/>
          <p:cNvSpPr txBox="1"/>
          <p:nvPr/>
        </p:nvSpPr>
        <p:spPr>
          <a:xfrm>
            <a:off x="20025867" y="7343835"/>
            <a:ext cx="364643"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453" name="B"/>
          <p:cNvSpPr txBox="1"/>
          <p:nvPr/>
        </p:nvSpPr>
        <p:spPr>
          <a:xfrm>
            <a:off x="20032447" y="6155266"/>
            <a:ext cx="351486"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454" name="D"/>
          <p:cNvSpPr txBox="1"/>
          <p:nvPr/>
        </p:nvSpPr>
        <p:spPr>
          <a:xfrm>
            <a:off x="20029245" y="9591735"/>
            <a:ext cx="357887"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455" name="E"/>
          <p:cNvSpPr txBox="1"/>
          <p:nvPr/>
        </p:nvSpPr>
        <p:spPr>
          <a:xfrm>
            <a:off x="20048982" y="10772835"/>
            <a:ext cx="31841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sp>
        <p:nvSpPr>
          <p:cNvPr id="456" name="Rectangle"/>
          <p:cNvSpPr/>
          <p:nvPr/>
        </p:nvSpPr>
        <p:spPr>
          <a:xfrm>
            <a:off x="9104645" y="8204200"/>
            <a:ext cx="840186" cy="1270000"/>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457" name="unrooted_tree2_nowRootedchrono.2.pdf" descr="unrooted_tree2_nowRootedchrono.2.pdf"/>
          <p:cNvPicPr>
            <a:picLocks noChangeAspect="1"/>
          </p:cNvPicPr>
          <p:nvPr/>
        </p:nvPicPr>
        <p:blipFill>
          <a:blip r:embed="rId19"/>
          <a:stretch>
            <a:fillRect/>
          </a:stretch>
        </p:blipFill>
        <p:spPr>
          <a:xfrm>
            <a:off x="12486944" y="6371166"/>
            <a:ext cx="7188201" cy="4597401"/>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Image" descr="Image"/>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p:cNvGrpSpPr/>
          <p:nvPr/>
        </p:nvGrpSpPr>
        <p:grpSpPr>
          <a:xfrm>
            <a:off x="0" y="1692"/>
            <a:ext cx="24384000" cy="2691264"/>
            <a:chOff x="0" y="0"/>
            <a:chExt cx="24384000" cy="2691263"/>
          </a:xfrm>
        </p:grpSpPr>
        <p:pic>
          <p:nvPicPr>
            <p:cNvPr id="555" name="DTE workshop PPT-16x9 background.png" descr="DTE workshop PPT-16x9 background.png"/>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p:cNvSpPr txBox="1"/>
          <p:nvPr/>
        </p:nvSpPr>
        <p:spPr>
          <a:xfrm>
            <a:off x="1498663" y="3122372"/>
            <a:ext cx="21386674" cy="60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One cannot use maximum likelihood for divergence-time estimation (penalized likelihood approaches, such as in </a:t>
            </a:r>
            <a:r>
              <a:rPr sz="3200" dirty="0">
                <a:solidFill>
                  <a:schemeClr val="bg1"/>
                </a:solidFill>
                <a:latin typeface="American Typewriter"/>
                <a:ea typeface="American Typewriter"/>
                <a:cs typeface="American Typewriter"/>
                <a:sym typeface="American Typewriter"/>
              </a:rPr>
              <a:t>r8s</a:t>
            </a:r>
            <a:r>
              <a:rPr sz="3200" dirty="0">
                <a:solidFill>
                  <a:schemeClr val="bg1"/>
                </a:solidFill>
              </a:rPr>
              <a:t> or the R function </a:t>
            </a:r>
            <a:r>
              <a:rPr sz="3200" dirty="0" err="1">
                <a:solidFill>
                  <a:schemeClr val="bg1"/>
                </a:solidFill>
                <a:latin typeface="American Typewriter"/>
                <a:ea typeface="American Typewriter"/>
                <a:cs typeface="American Typewriter"/>
                <a:sym typeface="American Typewriter"/>
              </a:rPr>
              <a:t>chronos</a:t>
            </a:r>
            <a:r>
              <a:rPr sz="3200" dirty="0">
                <a:solidFill>
                  <a:schemeClr val="bg1"/>
                </a:solidFill>
              </a:rPr>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p:cNvSpPr txBox="1"/>
          <p:nvPr/>
        </p:nvSpPr>
        <p:spPr>
          <a:xfrm>
            <a:off x="5777831" y="10002620"/>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p:cNvSpPr txBox="1"/>
          <p:nvPr/>
        </p:nvSpPr>
        <p:spPr>
          <a:xfrm>
            <a:off x="5701631" y="12119287"/>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E9BE8-6AA3-ECDA-2287-5B68F9DD0962}"/>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9AE09FED-8ECD-3994-C415-50A4D05C8D2D}"/>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7167360C-6018-9F70-95BD-15CBE96C76A1}"/>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DFA57B57-7D9E-2F1B-F314-7152A150782B}"/>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E0CA8269-0985-6413-5805-048D6A391104}"/>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295DD659-92AE-BDE3-2A39-8CF00F94EDE7}"/>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4E732BF0-8CED-EA6C-84EF-9EB7EAEF8C23}"/>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7AE87048-D6C9-375A-3B82-FA888247D2BF}"/>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C4E6ED68-3C42-9787-DF58-A139C94C7203}"/>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38127638-0F3E-B091-BF5B-6CEAC14E1F8A}"/>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2340E70B-24EB-D423-40F5-9D9C55EC285E}"/>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1A68ECF4-238C-2C9D-39CE-D8B1FADD3DA7}"/>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C1DD5B5C-FA3B-532B-F731-738413814849}"/>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760ECAE7-E255-5E5B-0D5A-4C1F6FBD2E86}"/>
              </a:ext>
            </a:extLst>
          </p:cNvPr>
          <p:cNvSpPr txBox="1"/>
          <p:nvPr/>
        </p:nvSpPr>
        <p:spPr>
          <a:xfrm>
            <a:off x="1498663" y="3122372"/>
            <a:ext cx="21386674" cy="6011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82053400-8048-95F9-DC96-05F0F3C2880E}"/>
              </a:ext>
            </a:extLst>
          </p:cNvPr>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024C9AA1-7998-61CC-6792-49806F64E6A0}"/>
              </a:ext>
            </a:extLst>
          </p:cNvPr>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795BB5B3-C994-CEDD-F849-6842003164B1}"/>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102BD37C-A904-2D3E-98FE-79EFD342C6DD}"/>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D2C83FB5-2791-6D09-BDC4-98475D58A5DB}"/>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59AD92F9-7949-5157-9A15-D822EC562445}"/>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0EB43ED9-21D7-BF0E-F6B1-0E764EE11185}"/>
              </a:ext>
            </a:extLst>
          </p:cNvPr>
          <p:cNvSpPr txBox="1"/>
          <p:nvPr/>
        </p:nvSpPr>
        <p:spPr>
          <a:xfrm>
            <a:off x="5777831" y="10002620"/>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6FC1FB6A-DA19-6C76-CC44-7CB2B2D2430B}"/>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7BC536A1-81C6-7922-C900-3447569BE56B}"/>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3F076998-17E0-5C4A-E909-54C1B3874570}"/>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F733D387-8807-72FA-06BB-60C8CD26FD3B}"/>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6D0430E9-B1C3-5CEE-C5EB-E20FD11E5BB1}"/>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3AAED279-3744-C8C0-65C1-D344808D482C}"/>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3EAACFDC-EC32-987E-F573-585E87D58C31}"/>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4B9E5A4D-2309-026F-4CDE-253C8E1FC393}"/>
              </a:ext>
            </a:extLst>
          </p:cNvPr>
          <p:cNvSpPr txBox="1"/>
          <p:nvPr/>
        </p:nvSpPr>
        <p:spPr>
          <a:xfrm>
            <a:off x="5701631" y="12119287"/>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208977700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2769-EBBF-EFD8-8DDC-315449CE0E98}"/>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F404069A-AEC2-29AF-453B-5CF9C5A1E7A1}"/>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403A83F9-6661-DC06-9E44-DF8C24CDB057}"/>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1261EB19-7DDE-BEFE-C7DF-39380185C27D}"/>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3476ADEC-6DA7-6F8C-91BE-239A0B35F1BF}"/>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5098F46A-22C1-8980-C717-25CEEDC26071}"/>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16C30FB1-066E-BC53-7751-8C2A302D4BAC}"/>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07CBFB64-C2E5-82ED-FB3A-B8A022550AA7}"/>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C052EA95-FCCF-C4BB-EEB9-FAF125C9FD08}"/>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285579A6-B8F9-BB7B-33B9-E0396E8012E2}"/>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AD15D6D3-29BA-7F5B-CCB4-C532DE620035}"/>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B7B3E232-D8C1-92D0-0320-8EA466686170}"/>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6E2E2946-9A35-B2D3-29BE-5F6AB69285D1}"/>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D85F6CEF-88F0-9435-887A-88189E3F0113}"/>
              </a:ext>
            </a:extLst>
          </p:cNvPr>
          <p:cNvSpPr txBox="1"/>
          <p:nvPr/>
        </p:nvSpPr>
        <p:spPr>
          <a:xfrm>
            <a:off x="1498663" y="3122372"/>
            <a:ext cx="21386674" cy="60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5B10B4DB-A48E-BC17-6B33-B536D0D398A7}"/>
              </a:ext>
            </a:extLst>
          </p:cNvPr>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F89BA75B-2F24-B8D7-FBDC-F06C1E5A5172}"/>
              </a:ext>
            </a:extLst>
          </p:cNvPr>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58C56CC7-17B3-6402-04D2-57BF35E584AB}"/>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159959AE-31D3-352F-3AED-FD56751745BC}"/>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2EA0E823-360C-718D-168E-9B3F5818D700}"/>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2C9134F2-AF8B-9518-3BD6-87906341DEC3}"/>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4C6678E3-CB8D-1161-CF98-546937599BBD}"/>
              </a:ext>
            </a:extLst>
          </p:cNvPr>
          <p:cNvSpPr txBox="1"/>
          <p:nvPr/>
        </p:nvSpPr>
        <p:spPr>
          <a:xfrm>
            <a:off x="5777831" y="10002620"/>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1969D16C-794E-ADA2-F9FE-29EA2967CD1D}"/>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ECB95F8B-B8FB-3CA2-4B99-7BAD173BEC61}"/>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B092E39B-634A-90B7-499B-984FAC6B1716}"/>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6436DB5B-EB92-9AB5-A31B-6C1E5149D7C3}"/>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263F47C4-156C-7ED7-B48C-C51C7B17CA2F}"/>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FC855969-D064-3E8D-C826-71B9C6A54681}"/>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1A0CC418-1E3B-2ACE-5A1D-BFF7D0BE677F}"/>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7EC0196D-4757-E00F-9C53-BCF92A7F4F90}"/>
              </a:ext>
            </a:extLst>
          </p:cNvPr>
          <p:cNvSpPr txBox="1"/>
          <p:nvPr/>
        </p:nvSpPr>
        <p:spPr>
          <a:xfrm>
            <a:off x="5701631" y="12119287"/>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134316611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DCBB-9E14-C8C7-A033-9E210E8F75CB}"/>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13E2C57B-C324-8C57-5C84-258808AB9020}"/>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7B2ECAF0-0BF6-6C10-7824-DA68A0246484}"/>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339FCF47-6F88-4AAD-A1CE-F0289BC1DAD7}"/>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3546532F-2B6D-7521-8BE5-82BE713B9716}"/>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FA74A352-B263-FAF9-EC9B-7F0C830504E4}"/>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C4C83752-A09A-F674-0550-E9757F0001AF}"/>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A319C793-2923-F551-A112-230510F2EE39}"/>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5623E526-BADA-B6A2-DC49-3808A49807AF}"/>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8CD53524-F66C-6265-E9BB-7D1E76AFD152}"/>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88CF042D-D7C8-899B-D73A-A2F840C59D8C}"/>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D1E82763-C685-D71F-9ACE-F1B301828D6B}"/>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0BCDC5D4-F596-EC88-6EB7-EC97697AFB2A}"/>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3B8F1331-DB9F-D369-2CD3-2C0D3732DB4D}"/>
              </a:ext>
            </a:extLst>
          </p:cNvPr>
          <p:cNvSpPr txBox="1"/>
          <p:nvPr/>
        </p:nvSpPr>
        <p:spPr>
          <a:xfrm>
            <a:off x="1498663" y="3122372"/>
            <a:ext cx="21386674" cy="6011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This is a very different situation than typical for Bayesian analyses, where we’re used to being able to overwhelm the prior with informative data. No amount of (sequence) data can overwhelm the model, because sequence data only give us </a:t>
            </a:r>
            <a:r>
              <a:rPr sz="3200" i="1" dirty="0">
                <a:latin typeface="Times New Roman"/>
                <a:ea typeface="Times New Roman"/>
                <a:cs typeface="Times New Roman"/>
                <a:sym typeface="Times New Roman"/>
              </a:rPr>
              <a:t>v</a:t>
            </a:r>
            <a:r>
              <a:rPr sz="3200" dirty="0"/>
              <a:t>, and infinite combinations of different durations and rates result in any given </a:t>
            </a:r>
            <a:r>
              <a:rPr sz="3200" i="1" dirty="0">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7B7F8DC6-C487-8306-7C13-F811016B28D9}"/>
              </a:ext>
            </a:extLst>
          </p:cNvPr>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798D83BE-604F-DE25-42FB-33519EA64D51}"/>
              </a:ext>
            </a:extLst>
          </p:cNvPr>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7DE876C7-DCA5-7689-05EE-B723A41A6461}"/>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B27B08AB-6704-1E5D-93D4-B077C3D8FB75}"/>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C3A61C61-86DA-12B6-2945-28C139F7C2E4}"/>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DB110693-5C2A-87AD-37BB-D87CA8415E79}"/>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342EB32E-8311-24E3-23AC-727278CB8670}"/>
              </a:ext>
            </a:extLst>
          </p:cNvPr>
          <p:cNvSpPr txBox="1"/>
          <p:nvPr/>
        </p:nvSpPr>
        <p:spPr>
          <a:xfrm>
            <a:off x="5777831" y="10002620"/>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AEB5115E-BA5B-3B92-ABC6-BF20FF559B61}"/>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F5110DEF-6FD4-54E6-539A-6BCB36E20BA0}"/>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F25B1B22-AA34-6A39-37AE-541B63BCB269}"/>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52C5C4D2-80C6-4636-4B32-ABB82CDAE1E9}"/>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D1B78F82-45F4-4FBD-C965-8D5837C7D1D9}"/>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9525B3A6-9A09-C015-87A9-AAB9352AA83E}"/>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48DEE3D0-17F5-34A5-AB4A-9E5B850791E4}"/>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BAFE1056-F641-E2DE-FD73-2B09A6899370}"/>
              </a:ext>
            </a:extLst>
          </p:cNvPr>
          <p:cNvSpPr txBox="1"/>
          <p:nvPr/>
        </p:nvSpPr>
        <p:spPr>
          <a:xfrm>
            <a:off x="5701631" y="12119287"/>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249861458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 name="Group"/>
          <p:cNvGrpSpPr/>
          <p:nvPr/>
        </p:nvGrpSpPr>
        <p:grpSpPr>
          <a:xfrm>
            <a:off x="0" y="1692"/>
            <a:ext cx="24384000" cy="13712615"/>
            <a:chOff x="0" y="0"/>
            <a:chExt cx="24384000" cy="13712614"/>
          </a:xfrm>
        </p:grpSpPr>
        <p:pic>
          <p:nvPicPr>
            <p:cNvPr id="5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78" name="“sensitive” to which model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“sensitive” to which models?</a:t>
            </a:r>
          </a:p>
        </p:txBody>
      </p:sp>
      <p:sp>
        <p:nvSpPr>
          <p:cNvPr id="579" name="Disentangling rate and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Disentangling rate and time</a:t>
            </a:r>
          </a:p>
        </p:txBody>
      </p:sp>
      <p:sp>
        <p:nvSpPr>
          <p:cNvPr id="580" name="Disentangling rate and time is accomplished by models that describe the evolution of rate (clock models) and by models that describe the distribution of lineage durations (tree models)"/>
          <p:cNvSpPr txBox="1"/>
          <p:nvPr/>
        </p:nvSpPr>
        <p:spPr>
          <a:xfrm>
            <a:off x="1498663" y="3122372"/>
            <a:ext cx="15482298" cy="1768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Disentangling rate and time is accomplished by models that describe the evolution of rate (</a:t>
            </a:r>
            <a:r>
              <a:rPr b="1">
                <a:latin typeface="Helvetica Neue"/>
                <a:ea typeface="Helvetica Neue"/>
                <a:cs typeface="Helvetica Neue"/>
                <a:sym typeface="Helvetica Neue"/>
              </a:rPr>
              <a:t>clock models</a:t>
            </a:r>
            <a:r>
              <a:t>) and by models that describe the distribution of lineage durations (</a:t>
            </a:r>
            <a:r>
              <a:rPr b="1">
                <a:latin typeface="Helvetica Neue"/>
                <a:ea typeface="Helvetica Neue"/>
                <a:cs typeface="Helvetica Neue"/>
                <a:sym typeface="Helvetica Neue"/>
              </a:rPr>
              <a:t>tree models</a:t>
            </a:r>
            <a:r>
              <a:t>)</a:t>
            </a:r>
          </a:p>
        </p:txBody>
      </p:sp>
      <p:pic>
        <p:nvPicPr>
          <p:cNvPr id="581" name="figure_1.pdf" descr="figure_1.pdf"/>
          <p:cNvPicPr>
            <a:picLocks noChangeAspect="1"/>
          </p:cNvPicPr>
          <p:nvPr/>
        </p:nvPicPr>
        <p:blipFill>
          <a:blip r:embed="rId3"/>
          <a:stretch>
            <a:fillRect/>
          </a:stretch>
        </p:blipFill>
        <p:spPr>
          <a:xfrm>
            <a:off x="4450851" y="5406141"/>
            <a:ext cx="15482298" cy="6829642"/>
          </a:xfrm>
          <a:prstGeom prst="rect">
            <a:avLst/>
          </a:prstGeom>
          <a:ln w="12700">
            <a:miter lim="400000"/>
          </a:ln>
        </p:spPr>
      </p:pic>
      <p:sp>
        <p:nvSpPr>
          <p:cNvPr id="582"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6" name="Group"/>
          <p:cNvGrpSpPr/>
          <p:nvPr/>
        </p:nvGrpSpPr>
        <p:grpSpPr>
          <a:xfrm>
            <a:off x="0" y="1692"/>
            <a:ext cx="24384000" cy="13712615"/>
            <a:chOff x="0" y="0"/>
            <a:chExt cx="24384000" cy="13712614"/>
          </a:xfrm>
        </p:grpSpPr>
        <p:pic>
          <p:nvPicPr>
            <p:cNvPr id="584"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87"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588"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589"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3370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Group"/>
          <p:cNvGrpSpPr/>
          <p:nvPr/>
        </p:nvGrpSpPr>
        <p:grpSpPr>
          <a:xfrm>
            <a:off x="0" y="1692"/>
            <a:ext cx="24384000" cy="13712615"/>
            <a:chOff x="0" y="0"/>
            <a:chExt cx="24384000" cy="13712614"/>
          </a:xfrm>
        </p:grpSpPr>
        <p:pic>
          <p:nvPicPr>
            <p:cNvPr id="59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9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94"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595"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596"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3893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6" name="Text Placeholder 5">
            <a:extLst>
              <a:ext uri="{FF2B5EF4-FFF2-40B4-BE49-F238E27FC236}">
                <a16:creationId xmlns:a16="http://schemas.microsoft.com/office/drawing/2014/main" id="{899CA129-C655-6E16-7838-F8DA5796EECE}"/>
              </a:ext>
            </a:extLst>
          </p:cNvPr>
          <p:cNvSpPr>
            <a:spLocks noGrp="1"/>
          </p:cNvSpPr>
          <p:nvPr>
            <p:ph type="body" sz="quarter" idx="21"/>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350797393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0" name="Group"/>
          <p:cNvGrpSpPr/>
          <p:nvPr/>
        </p:nvGrpSpPr>
        <p:grpSpPr>
          <a:xfrm>
            <a:off x="0" y="1692"/>
            <a:ext cx="24384000" cy="13712615"/>
            <a:chOff x="0" y="0"/>
            <a:chExt cx="24384000" cy="13712614"/>
          </a:xfrm>
        </p:grpSpPr>
        <p:pic>
          <p:nvPicPr>
            <p:cNvPr id="598"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9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01"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02"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03"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4936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a:p>
            <a:pPr marL="571500" indent="-317500">
              <a:buSzPct val="75000"/>
              <a:buChar char="-"/>
              <a:defRPr sz="3400">
                <a:latin typeface="Helvetica Neue Light"/>
                <a:ea typeface="Helvetica Neue Light"/>
                <a:cs typeface="Helvetica Neue Light"/>
                <a:sym typeface="Helvetica Neue Light"/>
              </a:defRPr>
            </a:pPr>
            <a:r>
              <a:t>The assumption of a single rate can be relaxed, hence </a:t>
            </a:r>
            <a:r>
              <a:rPr b="1">
                <a:latin typeface="Helvetica Neue"/>
                <a:ea typeface="Helvetica Neue"/>
                <a:cs typeface="Helvetica Neue"/>
                <a:sym typeface="Helvetica Neue"/>
              </a:rPr>
              <a:t>relaxed clock</a:t>
            </a:r>
            <a:r>
              <a:t> models</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7" name="Group"/>
          <p:cNvGrpSpPr/>
          <p:nvPr/>
        </p:nvGrpSpPr>
        <p:grpSpPr>
          <a:xfrm>
            <a:off x="0" y="1692"/>
            <a:ext cx="24384000" cy="13712615"/>
            <a:chOff x="0" y="0"/>
            <a:chExt cx="24384000" cy="13712614"/>
          </a:xfrm>
        </p:grpSpPr>
        <p:pic>
          <p:nvPicPr>
            <p:cNvPr id="60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0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08"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09"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10"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7759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a:p>
            <a:pPr marL="571500" indent="-317500">
              <a:buSzPct val="75000"/>
              <a:buChar char="-"/>
              <a:defRPr sz="3400">
                <a:latin typeface="Helvetica Neue Light"/>
                <a:ea typeface="Helvetica Neue Light"/>
                <a:cs typeface="Helvetica Neue Light"/>
                <a:sym typeface="Helvetica Neue Light"/>
              </a:defRPr>
            </a:pPr>
            <a:r>
              <a:t>The assumption of a single rate can be relaxed, hence </a:t>
            </a:r>
            <a:r>
              <a:rPr b="1">
                <a:latin typeface="Helvetica Neue"/>
                <a:ea typeface="Helvetica Neue"/>
                <a:cs typeface="Helvetica Neue"/>
                <a:sym typeface="Helvetica Neue"/>
              </a:rPr>
              <a:t>relaxed clock</a:t>
            </a:r>
            <a:r>
              <a:t> models</a:t>
            </a:r>
            <a:br/>
            <a:endParaRPr sz="1400"/>
          </a:p>
          <a:p>
            <a:pPr marL="952500" lvl="1" indent="-317500">
              <a:buSzPct val="125000"/>
              <a:buChar char="-"/>
              <a:defRPr sz="3400">
                <a:latin typeface="Helvetica Neue Light"/>
                <a:ea typeface="Helvetica Neue Light"/>
                <a:cs typeface="Helvetica Neue Light"/>
                <a:sym typeface="Helvetica Neue Light"/>
              </a:defRPr>
            </a:pPr>
            <a:r>
              <a:t>Relaxed clocks have two main flavors:</a:t>
            </a:r>
          </a:p>
          <a:p>
            <a:pPr marL="1587500" lvl="2"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Autocorrelated clock models</a:t>
            </a:r>
            <a:r>
              <a:t>, where there is phylogenetic structure to the rates (there is a tendency for child branches to have similar rates to their ancestor branch)</a:t>
            </a:r>
          </a:p>
          <a:p>
            <a:pPr marL="1587500" lvl="2"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Uncorrelated clock models</a:t>
            </a:r>
            <a:r>
              <a:t>, where rates for each branch are individually sampled from a distribution, and thus there’s no correlation between parent and child branches</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 name="Group"/>
          <p:cNvGrpSpPr/>
          <p:nvPr/>
        </p:nvGrpSpPr>
        <p:grpSpPr>
          <a:xfrm>
            <a:off x="-3011" y="-1694"/>
            <a:ext cx="24390022" cy="13716001"/>
            <a:chOff x="0" y="0"/>
            <a:chExt cx="24390021" cy="13716000"/>
          </a:xfrm>
        </p:grpSpPr>
        <p:pic>
          <p:nvPicPr>
            <p:cNvPr id="612"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13"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15"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16"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17" name="Autocorrelated clock models are arguably more biologically sensible (in that we expect rate to be driven by organismal characteristics that themselves evolve) but are often computationally very difficult to run…"/>
          <p:cNvSpPr txBox="1"/>
          <p:nvPr/>
        </p:nvSpPr>
        <p:spPr>
          <a:xfrm>
            <a:off x="1498663" y="3122372"/>
            <a:ext cx="21386674" cy="7300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571500" indent="-317500">
              <a:buSzPct val="7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Autocorrelated clock models</a:t>
            </a:r>
            <a:r>
              <a:t> are arguably more biologically sensible (in that we expect rate to be driven by organismal characteristics that themselves evolve) but are often computationally very difficult to run</a:t>
            </a:r>
            <a:br/>
            <a:endParaRPr sz="1400"/>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Random local clock model</a:t>
            </a:r>
            <a:r>
              <a:t>: The tree is divided into pieces, each of which has its own clock rate, and the number of pieces, break points between pieces, and the rates for each piece are inferred.</a:t>
            </a:r>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“General” autocorrelated clock model</a:t>
            </a:r>
            <a:r>
              <a:t>: The rate of each child branch is drawn from a distribution related to the parent branch’s value</a:t>
            </a:r>
            <a:br/>
            <a:endParaRPr/>
          </a:p>
          <a:p>
            <a:pPr marL="571500" indent="-317500">
              <a:buSzPct val="7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Uncorrelated clock models</a:t>
            </a:r>
            <a:r>
              <a:t>, where rates for each branch are </a:t>
            </a:r>
            <a:r>
              <a:rPr u="sng"/>
              <a:t>individually</a:t>
            </a:r>
            <a:r>
              <a:t> sampled from a distribution, and thus there’s no correlation between parent and child branches. There are two versions in common use</a:t>
            </a:r>
            <a:br/>
            <a:endParaRPr sz="1400"/>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Lognormal relaxed clock</a:t>
            </a:r>
            <a:r>
              <a:t>: Rates are sampled from a lognormal distribution, the mean of which is estimated from the data</a:t>
            </a:r>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Exponential relaxed clock</a:t>
            </a:r>
            <a:r>
              <a:t>: Rates are sampled from an exponential distribution, the mean of which is estimated from the 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0"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1" name="Group"/>
          <p:cNvGrpSpPr/>
          <p:nvPr/>
        </p:nvGrpSpPr>
        <p:grpSpPr>
          <a:xfrm>
            <a:off x="-3011" y="-1694"/>
            <a:ext cx="24390022" cy="13716001"/>
            <a:chOff x="0" y="0"/>
            <a:chExt cx="24390021" cy="13716000"/>
          </a:xfrm>
        </p:grpSpPr>
        <p:pic>
          <p:nvPicPr>
            <p:cNvPr id="619"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20"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22" name="models of rates of evolu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23" name="Clock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24" name="The clock model can have a very strong influence on the inferred divergence times.  The two trees to the right are inferred using identical data (sequence alignments) and the same model of evolution (substitution model, etc), except:…"/>
          <p:cNvSpPr txBox="1"/>
          <p:nvPr/>
        </p:nvSpPr>
        <p:spPr>
          <a:xfrm>
            <a:off x="1498663" y="3122372"/>
            <a:ext cx="12042451" cy="68596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The clock model can have a very strong influence on the inferred divergence times.</a:t>
            </a:r>
            <a:br>
              <a:rPr b="1">
                <a:latin typeface="Helvetica Neue"/>
                <a:ea typeface="Helvetica Neue"/>
                <a:cs typeface="Helvetica Neue"/>
                <a:sym typeface="Helvetica Neue"/>
              </a:rPr>
            </a:br>
            <a:br/>
            <a:r>
              <a:t>The two trees to the right are inferred using identical data (sequence alignments) and the same model of evolution (substitution model, etc), except:</a:t>
            </a:r>
            <a:br/>
            <a:endParaRPr/>
          </a:p>
          <a:p>
            <a:pPr marL="553861" indent="-299861">
              <a:buSzPct val="75000"/>
              <a:buChar char="•"/>
              <a:defRPr sz="3400">
                <a:latin typeface="Helvetica Neue Light"/>
                <a:ea typeface="Helvetica Neue Light"/>
                <a:cs typeface="Helvetica Neue Light"/>
                <a:sym typeface="Helvetica Neue Light"/>
              </a:defRPr>
            </a:pPr>
            <a:r>
              <a:t>The clock model for the top tree is an uncorrelated lognormal relaxed clock</a:t>
            </a:r>
          </a:p>
          <a:p>
            <a:pPr marL="553861" indent="-299861">
              <a:buSzPct val="75000"/>
              <a:buChar char="•"/>
              <a:defRPr sz="3400">
                <a:latin typeface="Helvetica Neue Light"/>
                <a:ea typeface="Helvetica Neue Light"/>
                <a:cs typeface="Helvetica Neue Light"/>
                <a:sym typeface="Helvetica Neue Light"/>
              </a:defRPr>
            </a:pPr>
            <a:r>
              <a:t>The clock model for the bottom tree is a random local clock</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r>
              <a:t>In both trees, the branches are thickened in proportion to the inferred substitution rate, </a:t>
            </a:r>
            <a:r>
              <a:rPr i="1">
                <a:latin typeface="Times New Roman"/>
                <a:ea typeface="Times New Roman"/>
                <a:cs typeface="Times New Roman"/>
                <a:sym typeface="Times New Roman"/>
              </a:rPr>
              <a:t>r</a:t>
            </a:r>
            <a:r>
              <a:t>.</a:t>
            </a:r>
          </a:p>
        </p:txBody>
      </p:sp>
      <p:pic>
        <p:nvPicPr>
          <p:cNvPr id="625" name="randomLocalClock_fig.pdf" descr="randomLocalClock_fig.pdf"/>
          <p:cNvPicPr>
            <a:picLocks noChangeAspect="1"/>
          </p:cNvPicPr>
          <p:nvPr/>
        </p:nvPicPr>
        <p:blipFill>
          <a:blip r:embed="rId3"/>
          <a:stretch>
            <a:fillRect/>
          </a:stretch>
        </p:blipFill>
        <p:spPr>
          <a:xfrm>
            <a:off x="14617334" y="1963681"/>
            <a:ext cx="7642565" cy="11302536"/>
          </a:xfrm>
          <a:prstGeom prst="rect">
            <a:avLst/>
          </a:prstGeom>
          <a:ln w="12700">
            <a:miter lim="400000"/>
          </a:ln>
        </p:spPr>
      </p:pic>
      <p:sp>
        <p:nvSpPr>
          <p:cNvPr id="626" name="Rothfels &amp; Schuettpelz 2014. Accelerated rate of molecular evolution for vittarioid ferns is strong and not driven by selection"/>
          <p:cNvSpPr txBox="1"/>
          <p:nvPr/>
        </p:nvSpPr>
        <p:spPr>
          <a:xfrm>
            <a:off x="1236814" y="12368882"/>
            <a:ext cx="5949151" cy="93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Rothfels &amp; Schuettpelz 2014. Accelerated rate of molecular evolution for vittarioid ferns is strong and not driven by selection</a:t>
            </a:r>
          </a:p>
        </p:txBody>
      </p:sp>
      <p:sp>
        <p:nvSpPr>
          <p:cNvPr id="627" name="arbitrary units before the present"/>
          <p:cNvSpPr txBox="1"/>
          <p:nvPr/>
        </p:nvSpPr>
        <p:spPr>
          <a:xfrm>
            <a:off x="15464040" y="13295983"/>
            <a:ext cx="5949152" cy="374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1800">
                <a:latin typeface="Helvetica Neue Light"/>
                <a:ea typeface="Helvetica Neue Light"/>
                <a:cs typeface="Helvetica Neue Light"/>
                <a:sym typeface="Helvetica Neue Light"/>
              </a:defRPr>
            </a:lvl1pPr>
          </a:lstStyle>
          <a:p>
            <a:r>
              <a:t>arbitrary units before the present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1" name="Group"/>
          <p:cNvGrpSpPr/>
          <p:nvPr/>
        </p:nvGrpSpPr>
        <p:grpSpPr>
          <a:xfrm>
            <a:off x="0" y="1692"/>
            <a:ext cx="24384000" cy="13712615"/>
            <a:chOff x="0" y="0"/>
            <a:chExt cx="24384000" cy="13712614"/>
          </a:xfrm>
        </p:grpSpPr>
        <p:pic>
          <p:nvPicPr>
            <p:cNvPr id="62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3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32"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33"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34"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3370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
        <p:nvSpPr>
          <p:cNvPr id="635"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9" name="Group"/>
          <p:cNvGrpSpPr/>
          <p:nvPr/>
        </p:nvGrpSpPr>
        <p:grpSpPr>
          <a:xfrm>
            <a:off x="0" y="1692"/>
            <a:ext cx="24384000" cy="13712615"/>
            <a:chOff x="0" y="0"/>
            <a:chExt cx="24384000" cy="13712614"/>
          </a:xfrm>
        </p:grpSpPr>
        <p:pic>
          <p:nvPicPr>
            <p:cNvPr id="63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3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40"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41"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42"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934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uniform timetree model</a:t>
            </a:r>
            <a:r>
              <a:t>, as it is usually conceived, attempts to make each timetree equally likely, but has some pathological behavior, especially when the number of tips increases</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
        <p:nvSpPr>
          <p:cNvPr id="64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7" name="Group"/>
          <p:cNvGrpSpPr/>
          <p:nvPr/>
        </p:nvGrpSpPr>
        <p:grpSpPr>
          <a:xfrm>
            <a:off x="0" y="1692"/>
            <a:ext cx="24384000" cy="13712615"/>
            <a:chOff x="0" y="0"/>
            <a:chExt cx="24384000" cy="13712614"/>
          </a:xfrm>
        </p:grpSpPr>
        <p:pic>
          <p:nvPicPr>
            <p:cNvPr id="64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4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48"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49"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mc:AlternateContent xmlns:mc="http://schemas.openxmlformats.org/markup-compatibility/2006" xmlns:a14="http://schemas.microsoft.com/office/drawing/2010/main">
        <mc:Choice Requires="a14">
          <p:sp>
            <p:nvSpPr>
              <p:cNvPr id="650"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93449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coalescent tree model </a:t>
                </a:r>
                <a:r>
                  <a:t>produces genealogies—the types of trees one would expect to unite individuals within a population. It has a single parameter, </a:t>
                </a:r>
                <a14:m>
                  <m:oMath xmlns:m="http://schemas.openxmlformats.org/officeDocument/2006/math">
                    <m:r>
                      <a:rPr sz="3250" i="1">
                        <a:solidFill>
                          <a:srgbClr val="000000"/>
                        </a:solidFill>
                        <a:latin typeface="Cambria Math" panose="02040503050406030204" pitchFamily="18" charset="0"/>
                      </a:rPr>
                      <m:t>𝜃</m:t>
                    </m:r>
                  </m:oMath>
                </a14:m>
                <a:r>
                  <a:rPr sz="2600"/>
                  <a:t>.</a:t>
                </a:r>
              </a:p>
              <a:p>
                <a:pPr>
                  <a:defRPr sz="3400">
                    <a:latin typeface="Helvetica Neue Light"/>
                    <a:ea typeface="Helvetica Neue Light"/>
                    <a:cs typeface="Helvetica Neue Light"/>
                    <a:sym typeface="Helvetica Neue Light"/>
                  </a:defRPr>
                </a:pPr>
                <a:endParaRPr sz="2600"/>
              </a:p>
              <a:p>
                <a:pPr>
                  <a:defRPr sz="3400">
                    <a:latin typeface="Helvetica Neue Light"/>
                    <a:ea typeface="Helvetica Neue Light"/>
                    <a:cs typeface="Helvetica Neue Light"/>
                    <a:sym typeface="Helvetica Neue Light"/>
                  </a:defRPr>
                </a:pPr>
                <a:endParaRPr sz="2600"/>
              </a:p>
            </p:txBody>
          </p:sp>
        </mc:Choice>
        <mc:Fallback xmlns="">
          <p:sp>
            <p:nvSpPr>
              <p:cNvPr id="650" name="Tree models (with their associated priors) are models that describe how trees evolve. If you simulate under a tree model, you get a tree (including topology and branch lengths). If the tree model is such that it produces timetrees, it gives us the relati"/>
              <p:cNvSpPr txBox="1">
                <a:spLocks noRot="1" noChangeAspect="1" noMove="1" noResize="1" noEditPoints="1" noAdjustHandles="1" noChangeArrowheads="1" noChangeShapeType="1" noTextEdit="1"/>
              </p:cNvSpPr>
              <p:nvPr/>
            </p:nvSpPr>
            <p:spPr>
              <a:xfrm>
                <a:off x="1498663" y="3122372"/>
                <a:ext cx="21386674" cy="4934498"/>
              </a:xfrm>
              <a:prstGeom prst="rect">
                <a:avLst/>
              </a:prstGeom>
              <a:blipFill>
                <a:blip r:embed="rId3"/>
                <a:stretch>
                  <a:fillRect t="-1538" r="-16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 name="Group"/>
          <p:cNvGrpSpPr/>
          <p:nvPr/>
        </p:nvGrpSpPr>
        <p:grpSpPr>
          <a:xfrm>
            <a:off x="0" y="1692"/>
            <a:ext cx="24384000" cy="13712615"/>
            <a:chOff x="0" y="0"/>
            <a:chExt cx="24384000" cy="13712614"/>
          </a:xfrm>
        </p:grpSpPr>
        <p:pic>
          <p:nvPicPr>
            <p:cNvPr id="65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5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55"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56"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57"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5455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birth-death tree model </a:t>
            </a:r>
            <a:r>
              <a:t>produces trees where each lineage has a given instantaneous probability of forming a new lineage (speciating) or going extinct; if the extinction rate is set to zero, this is called a pure-birth or “Yule” model. A full birth-death model has two parameters—one each for the extinction and speciation rates.</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1" name="Group"/>
          <p:cNvGrpSpPr/>
          <p:nvPr/>
        </p:nvGrpSpPr>
        <p:grpSpPr>
          <a:xfrm>
            <a:off x="0" y="1692"/>
            <a:ext cx="24384000" cy="13712615"/>
            <a:chOff x="0" y="0"/>
            <a:chExt cx="24384000" cy="13712614"/>
          </a:xfrm>
        </p:grpSpPr>
        <p:pic>
          <p:nvPicPr>
            <p:cNvPr id="65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6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62"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63"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64"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4137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fossilized</a:t>
            </a:r>
            <a:r>
              <a:t> </a:t>
            </a:r>
            <a:r>
              <a:rPr b="1">
                <a:latin typeface="Helvetica Neue"/>
                <a:ea typeface="Helvetica Neue"/>
                <a:cs typeface="Helvetica Neue"/>
                <a:sym typeface="Helvetica Neue"/>
              </a:rPr>
              <a:t>birth-death tree model </a:t>
            </a:r>
            <a:r>
              <a:t>produces trees where each lineage has a given instantaneous probability of forming a new lineage (speciating), going extinct, </a:t>
            </a:r>
            <a:r>
              <a:rPr u="sng"/>
              <a:t>or</a:t>
            </a:r>
            <a:r>
              <a:t> leaving a fossil</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Group"/>
          <p:cNvGrpSpPr/>
          <p:nvPr/>
        </p:nvGrpSpPr>
        <p:grpSpPr>
          <a:xfrm>
            <a:off x="-3011" y="-1694"/>
            <a:ext cx="24390022" cy="13716001"/>
            <a:chOff x="0" y="0"/>
            <a:chExt cx="24390021" cy="13716000"/>
          </a:xfrm>
        </p:grpSpPr>
        <p:pic>
          <p:nvPicPr>
            <p:cNvPr id="666"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67"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69"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70" name="tree models"/>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71" name="The tree model can have a very strong influence on the inferred divergence times.  The plot on the right shows the median number of lineages inferred to exist at each time point, for divergence-time estimation analyses under four different tree models (t"/>
          <p:cNvSpPr txBox="1"/>
          <p:nvPr/>
        </p:nvSpPr>
        <p:spPr>
          <a:xfrm>
            <a:off x="1498663" y="3122372"/>
            <a:ext cx="13260509" cy="4775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The tree model can have a very strong influence on the inferred divergence times.</a:t>
            </a:r>
            <a:br>
              <a:rPr b="1">
                <a:latin typeface="Helvetica Neue"/>
                <a:ea typeface="Helvetica Neue"/>
                <a:cs typeface="Helvetica Neue"/>
                <a:sym typeface="Helvetica Neue"/>
              </a:rPr>
            </a:br>
            <a:br/>
            <a:r>
              <a:t>The plot on the right shows the median number of lineages inferred to exist at each time point, for divergence-time estimation analyses under four different tree models (the data—including a rich sample of fossils—and all other model components are kept identical).</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r>
              <a:t>The “FBD” tree models are based on the fossilized birth-death process</a:t>
            </a:r>
          </a:p>
        </p:txBody>
      </p:sp>
      <p:pic>
        <p:nvPicPr>
          <p:cNvPr id="672" name="figure_3.pdf" descr="figure_3.pdf"/>
          <p:cNvPicPr>
            <a:picLocks noChangeAspect="1"/>
          </p:cNvPicPr>
          <p:nvPr/>
        </p:nvPicPr>
        <p:blipFill>
          <a:blip r:embed="rId3"/>
          <a:srcRect l="67662"/>
          <a:stretch>
            <a:fillRect/>
          </a:stretch>
        </p:blipFill>
        <p:spPr>
          <a:xfrm>
            <a:off x="15264724" y="2947953"/>
            <a:ext cx="7977242" cy="9250635"/>
          </a:xfrm>
          <a:prstGeom prst="rect">
            <a:avLst/>
          </a:prstGeom>
          <a:ln w="12700">
            <a:miter lim="400000"/>
          </a:ln>
        </p:spPr>
      </p:pic>
      <p:sp>
        <p:nvSpPr>
          <p:cNvPr id="67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solidFill>
                  <a:schemeClr val="bg1"/>
                </a:solidFill>
              </a:rPr>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7" name="Group"/>
          <p:cNvGrpSpPr/>
          <p:nvPr/>
        </p:nvGrpSpPr>
        <p:grpSpPr>
          <a:xfrm>
            <a:off x="0" y="1692"/>
            <a:ext cx="24384000" cy="13712615"/>
            <a:chOff x="0" y="0"/>
            <a:chExt cx="24384000" cy="13712614"/>
          </a:xfrm>
        </p:grpSpPr>
        <p:pic>
          <p:nvPicPr>
            <p:cNvPr id="6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78" name="sources of temporal infor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79"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80" name="Together, a clock model and a tree model allow us to infer the rate and duration (time) of each branch, and thus to infer a tree with relative divergence times."/>
          <p:cNvSpPr txBox="1"/>
          <p:nvPr/>
        </p:nvSpPr>
        <p:spPr>
          <a:xfrm>
            <a:off x="1498663" y="3122372"/>
            <a:ext cx="21386674" cy="2770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a:t>
            </a: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4" name="Group"/>
          <p:cNvGrpSpPr/>
          <p:nvPr/>
        </p:nvGrpSpPr>
        <p:grpSpPr>
          <a:xfrm>
            <a:off x="0" y="1692"/>
            <a:ext cx="24384000" cy="13712615"/>
            <a:chOff x="0" y="0"/>
            <a:chExt cx="24384000" cy="13712614"/>
          </a:xfrm>
        </p:grpSpPr>
        <p:pic>
          <p:nvPicPr>
            <p:cNvPr id="68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8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85" name="sources of temporal infor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86"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87"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390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1" name="Group"/>
          <p:cNvGrpSpPr/>
          <p:nvPr/>
        </p:nvGrpSpPr>
        <p:grpSpPr>
          <a:xfrm>
            <a:off x="0" y="1692"/>
            <a:ext cx="24384000" cy="13712615"/>
            <a:chOff x="0" y="0"/>
            <a:chExt cx="24384000" cy="13712614"/>
          </a:xfrm>
        </p:grpSpPr>
        <p:pic>
          <p:nvPicPr>
            <p:cNvPr id="68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9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92" name="sources of temporal infor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93"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94"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5472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One option would be to place a </a:t>
            </a:r>
            <a:r>
              <a:rPr b="1">
                <a:latin typeface="Helvetica Neue"/>
                <a:ea typeface="Helvetica Neue"/>
                <a:cs typeface="Helvetica Neue"/>
                <a:sym typeface="Helvetica Neue"/>
              </a:rPr>
              <a:t>prior on the average rate</a:t>
            </a:r>
            <a:r>
              <a:t> of, say, molecular evolution. Because rates vary a lot, especially between groups, this approach is not commonly taken (and to get the rate in the first place you probably had to do divergence-time estimation..)</a:t>
            </a:r>
            <a:b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8" name="Group"/>
          <p:cNvGrpSpPr/>
          <p:nvPr/>
        </p:nvGrpSpPr>
        <p:grpSpPr>
          <a:xfrm>
            <a:off x="0" y="1692"/>
            <a:ext cx="24384000" cy="13712615"/>
            <a:chOff x="0" y="0"/>
            <a:chExt cx="24384000" cy="13712614"/>
          </a:xfrm>
        </p:grpSpPr>
        <p:pic>
          <p:nvPicPr>
            <p:cNvPr id="69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9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99" name="sources of temporal information"/>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700"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01"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6515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One option would be to place a </a:t>
            </a:r>
            <a:r>
              <a:rPr b="1">
                <a:latin typeface="Helvetica Neue"/>
                <a:ea typeface="Helvetica Neue"/>
                <a:cs typeface="Helvetica Neue"/>
                <a:sym typeface="Helvetica Neue"/>
              </a:rPr>
              <a:t>prior on the average rate</a:t>
            </a:r>
            <a:r>
              <a:t> of, say, molecular evolution. Because rates vary a lot, especially between groups, this approach is not commonly taken (and to get the rate in the first place you probably had to do divergence-time estimation..)</a:t>
            </a:r>
            <a:br/>
            <a:endParaRPr/>
          </a:p>
          <a:p>
            <a:pPr marL="571500" indent="-317500">
              <a:buSzPct val="75000"/>
              <a:buChar char="-"/>
              <a:defRPr sz="3400">
                <a:latin typeface="Helvetica Neue Light"/>
                <a:ea typeface="Helvetica Neue Light"/>
                <a:cs typeface="Helvetica Neue Light"/>
                <a:sym typeface="Helvetica Neue Light"/>
              </a:defRPr>
            </a:pPr>
            <a:r>
              <a:t>The second option, which we’ll concentrate on, is to place a </a:t>
            </a:r>
            <a:r>
              <a:rPr b="1">
                <a:latin typeface="Helvetica Neue"/>
                <a:ea typeface="Helvetica Neue"/>
                <a:cs typeface="Helvetica Neue"/>
                <a:sym typeface="Helvetica Neue"/>
              </a:rPr>
              <a:t>prior on time</a:t>
            </a:r>
            <a:r>
              <a:t>, with the temporal data typically coming from the fossil record</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5" name="Group"/>
          <p:cNvGrpSpPr/>
          <p:nvPr/>
        </p:nvGrpSpPr>
        <p:grpSpPr>
          <a:xfrm>
            <a:off x="0" y="1692"/>
            <a:ext cx="24384000" cy="13712615"/>
            <a:chOff x="0" y="0"/>
            <a:chExt cx="24384000" cy="13712614"/>
          </a:xfrm>
        </p:grpSpPr>
        <p:pic>
          <p:nvPicPr>
            <p:cNvPr id="70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0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06"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07"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08" name="The main way that fossil data have been incorporated in divergence-time estimation is the approach that we now typically refer to as node dating."/>
          <p:cNvSpPr txBox="1"/>
          <p:nvPr/>
        </p:nvSpPr>
        <p:spPr>
          <a:xfrm>
            <a:off x="1498663" y="3122372"/>
            <a:ext cx="21386674" cy="2808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The main way that fossil data have been incorporated in divergence-time estimation is the approach that we now typically refer to as </a:t>
            </a:r>
            <a:r>
              <a:rPr b="1">
                <a:latin typeface="Helvetica Neue"/>
                <a:ea typeface="Helvetica Neue"/>
                <a:cs typeface="Helvetica Neue"/>
                <a:sym typeface="Helvetica Neue"/>
              </a:rPr>
              <a:t>node dating</a:t>
            </a:r>
            <a:r>
              <a:t>. </a:t>
            </a:r>
          </a:p>
          <a:p>
            <a:pPr lvl="1">
              <a:defRPr sz="36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2" name="Group"/>
          <p:cNvGrpSpPr/>
          <p:nvPr/>
        </p:nvGrpSpPr>
        <p:grpSpPr>
          <a:xfrm>
            <a:off x="0" y="1692"/>
            <a:ext cx="24384000" cy="13712615"/>
            <a:chOff x="0" y="0"/>
            <a:chExt cx="24384000" cy="13712614"/>
          </a:xfrm>
        </p:grpSpPr>
        <p:pic>
          <p:nvPicPr>
            <p:cNvPr id="710"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1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13"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14"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15" name="The main way that fossil data have been incorporated in divergence-time estimation is the approach that we now typically refer to as node dating.…"/>
          <p:cNvSpPr txBox="1"/>
          <p:nvPr/>
        </p:nvSpPr>
        <p:spPr>
          <a:xfrm>
            <a:off x="1498663" y="3122372"/>
            <a:ext cx="21386674" cy="618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The main way that fossil data have been incorporated in divergence-time estimation is the approach that we now typically refer to as </a:t>
            </a:r>
            <a:r>
              <a:rPr b="1">
                <a:latin typeface="Helvetica Neue"/>
                <a:ea typeface="Helvetica Neue"/>
                <a:cs typeface="Helvetica Neue"/>
                <a:sym typeface="Helvetica Neue"/>
              </a:rPr>
              <a:t>node dating</a:t>
            </a:r>
            <a:r>
              <a:t>. </a:t>
            </a:r>
          </a:p>
          <a:p>
            <a:pPr lvl="1">
              <a:defRPr sz="3600">
                <a:latin typeface="Helvetica Neue Light"/>
                <a:ea typeface="Helvetica Neue Light"/>
                <a:cs typeface="Helvetica Neue Light"/>
                <a:sym typeface="Helvetica Neue Light"/>
              </a:defRPr>
            </a:pPr>
            <a:endParaRPr/>
          </a:p>
          <a:p>
            <a:pPr lvl="1">
              <a:defRPr sz="3600">
                <a:latin typeface="Helvetica Neue Light"/>
                <a:ea typeface="Helvetica Neue Light"/>
                <a:cs typeface="Helvetica Neue Light"/>
                <a:sym typeface="Helvetica Neue Light"/>
              </a:defRPr>
            </a:pPr>
            <a:r>
              <a:t>Node dating remains the dominant approach to divergence-time estimation, but two flavors of </a:t>
            </a:r>
            <a:r>
              <a:rPr b="1">
                <a:latin typeface="Helvetica Neue"/>
                <a:ea typeface="Helvetica Neue"/>
                <a:cs typeface="Helvetica Neue"/>
                <a:sym typeface="Helvetica Neue"/>
              </a:rPr>
              <a:t>tip dating</a:t>
            </a:r>
            <a:r>
              <a:t>—</a:t>
            </a:r>
            <a:r>
              <a:rPr b="1">
                <a:latin typeface="Helvetica Neue"/>
                <a:ea typeface="Helvetica Neue"/>
                <a:cs typeface="Helvetica Neue"/>
                <a:sym typeface="Helvetica Neue"/>
              </a:rPr>
              <a:t>total-evidence dating</a:t>
            </a:r>
            <a:r>
              <a:t> and tip dating under the </a:t>
            </a:r>
            <a:r>
              <a:rPr b="1">
                <a:latin typeface="Helvetica Neue"/>
                <a:ea typeface="Helvetica Neue"/>
                <a:cs typeface="Helvetica Neue"/>
                <a:sym typeface="Helvetica Neue"/>
              </a:rPr>
              <a:t>fossilized birth-death process</a:t>
            </a:r>
            <a:r>
              <a:t>—are becoming more popular.</a:t>
            </a:r>
          </a:p>
          <a:p>
            <a:pPr lvl="1">
              <a:defRPr sz="3600">
                <a:latin typeface="Helvetica Neue Light"/>
                <a:ea typeface="Helvetica Neue Light"/>
                <a:cs typeface="Helvetica Neue Light"/>
                <a:sym typeface="Helvetica Neue Light"/>
              </a:defRPr>
            </a:pPr>
            <a:endParaRPr/>
          </a:p>
          <a:p>
            <a:pPr lvl="1">
              <a:defRPr sz="3600">
                <a:latin typeface="Helvetica Neue Light"/>
                <a:ea typeface="Helvetica Neue Light"/>
                <a:cs typeface="Helvetica Neue Light"/>
                <a:sym typeface="Helvetica Neue Light"/>
              </a:defRPr>
            </a:pPr>
            <a:r>
              <a:t>But first, node dating…</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9" name="Group"/>
          <p:cNvGrpSpPr/>
          <p:nvPr/>
        </p:nvGrpSpPr>
        <p:grpSpPr>
          <a:xfrm>
            <a:off x="0" y="1692"/>
            <a:ext cx="24384000" cy="13712615"/>
            <a:chOff x="0" y="0"/>
            <a:chExt cx="24384000" cy="13712614"/>
          </a:xfrm>
        </p:grpSpPr>
        <p:pic>
          <p:nvPicPr>
            <p:cNvPr id="71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1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20"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21"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22" name="We have a group of accessions, and we can infer their phylogeny using “standard” approaches.…"/>
          <p:cNvSpPr txBox="1"/>
          <p:nvPr/>
        </p:nvSpPr>
        <p:spPr>
          <a:xfrm>
            <a:off x="1498663" y="3122372"/>
            <a:ext cx="9004104" cy="3468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endParaRPr/>
          </a:p>
        </p:txBody>
      </p:sp>
      <p:pic>
        <p:nvPicPr>
          <p:cNvPr id="723" name="datingCartoon1_uncalibrated.png" descr="datingCartoon1_uncalibrated.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 name="Group"/>
          <p:cNvGrpSpPr/>
          <p:nvPr/>
        </p:nvGrpSpPr>
        <p:grpSpPr>
          <a:xfrm>
            <a:off x="0" y="1692"/>
            <a:ext cx="24384000" cy="13712615"/>
            <a:chOff x="0" y="0"/>
            <a:chExt cx="24384000" cy="13712614"/>
          </a:xfrm>
        </p:grpSpPr>
        <p:pic>
          <p:nvPicPr>
            <p:cNvPr id="72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2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28"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29"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30"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31" name="We have a group of accessions, and we can infer their phylogeny using “standard” approaches.…"/>
          <p:cNvSpPr txBox="1"/>
          <p:nvPr/>
        </p:nvSpPr>
        <p:spPr>
          <a:xfrm>
            <a:off x="1498663" y="3122372"/>
            <a:ext cx="9004104" cy="4433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5" name="Group"/>
          <p:cNvGrpSpPr/>
          <p:nvPr/>
        </p:nvGrpSpPr>
        <p:grpSpPr>
          <a:xfrm>
            <a:off x="0" y="1692"/>
            <a:ext cx="24384000" cy="13712615"/>
            <a:chOff x="0" y="0"/>
            <a:chExt cx="24384000" cy="13712614"/>
          </a:xfrm>
        </p:grpSpPr>
        <p:pic>
          <p:nvPicPr>
            <p:cNvPr id="73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3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36"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37"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38" name="datingCartoon3_wFossilandNode.png" descr="datingCartoon3_wFossilandNode.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39" name="We have a group of accessions, and we can infer their phylogeny using “standard” approaches.…"/>
          <p:cNvSpPr txBox="1"/>
          <p:nvPr/>
        </p:nvSpPr>
        <p:spPr>
          <a:xfrm>
            <a:off x="1498663" y="3122372"/>
            <a:ext cx="9004104" cy="5398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3" name="Group"/>
          <p:cNvGrpSpPr/>
          <p:nvPr/>
        </p:nvGrpSpPr>
        <p:grpSpPr>
          <a:xfrm>
            <a:off x="0" y="1692"/>
            <a:ext cx="24384000" cy="13712615"/>
            <a:chOff x="0" y="0"/>
            <a:chExt cx="24384000" cy="13712614"/>
          </a:xfrm>
        </p:grpSpPr>
        <p:pic>
          <p:nvPicPr>
            <p:cNvPr id="74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4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44"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45"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46"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47" name="We have a group of accessions, and we can infer their phylogeny using “standard” approaches.…"/>
          <p:cNvSpPr txBox="1"/>
          <p:nvPr/>
        </p:nvSpPr>
        <p:spPr>
          <a:xfrm>
            <a:off x="1498663" y="3122372"/>
            <a:ext cx="9004104" cy="7329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231733486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0" y="1692"/>
            <a:ext cx="24384000" cy="13712615"/>
            <a:chOff x="0" y="0"/>
            <a:chExt cx="24384000" cy="13712614"/>
          </a:xfrm>
        </p:grpSpPr>
        <p:pic>
          <p:nvPicPr>
            <p:cNvPr id="74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5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52"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53"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54"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55"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9" name="Group"/>
          <p:cNvGrpSpPr/>
          <p:nvPr/>
        </p:nvGrpSpPr>
        <p:grpSpPr>
          <a:xfrm>
            <a:off x="0" y="1692"/>
            <a:ext cx="24384000" cy="13712615"/>
            <a:chOff x="0" y="0"/>
            <a:chExt cx="24384000" cy="13712614"/>
          </a:xfrm>
        </p:grpSpPr>
        <p:pic>
          <p:nvPicPr>
            <p:cNvPr id="75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5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60"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61"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62" name="datingCartoon5_calib2.png" descr="datingCartoon5_calib2.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63"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Group"/>
          <p:cNvGrpSpPr/>
          <p:nvPr/>
        </p:nvGrpSpPr>
        <p:grpSpPr>
          <a:xfrm>
            <a:off x="0" y="1692"/>
            <a:ext cx="24384000" cy="13712615"/>
            <a:chOff x="0" y="0"/>
            <a:chExt cx="24384000" cy="13712614"/>
          </a:xfrm>
        </p:grpSpPr>
        <p:pic>
          <p:nvPicPr>
            <p:cNvPr id="76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6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68"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69"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70" name="datingCartoon6_calib3.png" descr="datingCartoon6_calib3.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71"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5" name="Group"/>
          <p:cNvGrpSpPr/>
          <p:nvPr/>
        </p:nvGrpSpPr>
        <p:grpSpPr>
          <a:xfrm>
            <a:off x="0" y="1692"/>
            <a:ext cx="24384000" cy="13712615"/>
            <a:chOff x="0" y="0"/>
            <a:chExt cx="24384000" cy="13712614"/>
          </a:xfrm>
        </p:grpSpPr>
        <p:pic>
          <p:nvPicPr>
            <p:cNvPr id="77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7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76"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77"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78"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79"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3" name="Group"/>
          <p:cNvGrpSpPr/>
          <p:nvPr/>
        </p:nvGrpSpPr>
        <p:grpSpPr>
          <a:xfrm>
            <a:off x="0" y="1692"/>
            <a:ext cx="24384000" cy="13712615"/>
            <a:chOff x="0" y="0"/>
            <a:chExt cx="24384000" cy="13712614"/>
          </a:xfrm>
        </p:grpSpPr>
        <p:pic>
          <p:nvPicPr>
            <p:cNvPr id="78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8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84"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85"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86"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87" name="This node-dating approach has a series of drawbacks:"/>
          <p:cNvSpPr txBox="1"/>
          <p:nvPr/>
        </p:nvSpPr>
        <p:spPr>
          <a:xfrm>
            <a:off x="1498663" y="3122372"/>
            <a:ext cx="9004104" cy="2022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This node-dating approach has a series of drawbacks:</a:t>
            </a:r>
            <a:br/>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1" name="Group"/>
          <p:cNvGrpSpPr/>
          <p:nvPr/>
        </p:nvGrpSpPr>
        <p:grpSpPr>
          <a:xfrm>
            <a:off x="0" y="1692"/>
            <a:ext cx="24384000" cy="13712615"/>
            <a:chOff x="0" y="0"/>
            <a:chExt cx="24384000" cy="13712614"/>
          </a:xfrm>
        </p:grpSpPr>
        <p:pic>
          <p:nvPicPr>
            <p:cNvPr id="78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9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92"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93"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94"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95" name="This node-dating approach has a series of drawbacks:…"/>
          <p:cNvSpPr txBox="1"/>
          <p:nvPr/>
        </p:nvSpPr>
        <p:spPr>
          <a:xfrm>
            <a:off x="1498663" y="3122372"/>
            <a:ext cx="9004104" cy="2487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rPr b="1" dirty="0">
                <a:latin typeface="Helvetica Neue"/>
                <a:ea typeface="Helvetica Neue"/>
                <a:cs typeface="Helvetica Neue"/>
                <a:sym typeface="Helvetica Neue"/>
              </a:rPr>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9" name="Group"/>
          <p:cNvGrpSpPr/>
          <p:nvPr/>
        </p:nvGrpSpPr>
        <p:grpSpPr>
          <a:xfrm>
            <a:off x="0" y="1692"/>
            <a:ext cx="24384000" cy="13712615"/>
            <a:chOff x="0" y="0"/>
            <a:chExt cx="24384000" cy="13712614"/>
          </a:xfrm>
        </p:grpSpPr>
        <p:pic>
          <p:nvPicPr>
            <p:cNvPr id="79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9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00"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01"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02" name="This node-dating approach has a series of drawbacks:…"/>
          <p:cNvSpPr txBox="1"/>
          <p:nvPr/>
        </p:nvSpPr>
        <p:spPr>
          <a:xfrm>
            <a:off x="1498663" y="3122372"/>
            <a:ext cx="9004104" cy="3468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p:txBody>
      </p:sp>
      <p:pic>
        <p:nvPicPr>
          <p:cNvPr id="803"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04" name="*but see Marshall 2008, 2019 for ways that information from other fossils can be incorporated"/>
          <p:cNvSpPr txBox="1"/>
          <p:nvPr/>
        </p:nvSpPr>
        <p:spPr>
          <a:xfrm>
            <a:off x="17899214" y="12508582"/>
            <a:ext cx="5949151" cy="65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*but see Marshall 2008, 2019 for ways that information from other fossils can be incorporated</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 name="Group"/>
          <p:cNvGrpSpPr/>
          <p:nvPr/>
        </p:nvGrpSpPr>
        <p:grpSpPr>
          <a:xfrm>
            <a:off x="0" y="1692"/>
            <a:ext cx="24384000" cy="13712615"/>
            <a:chOff x="0" y="0"/>
            <a:chExt cx="24384000" cy="13712614"/>
          </a:xfrm>
        </p:grpSpPr>
        <p:pic>
          <p:nvPicPr>
            <p:cNvPr id="80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0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09"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10"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11" name="This node-dating approach has a series of drawbacks:…"/>
          <p:cNvSpPr txBox="1"/>
          <p:nvPr/>
        </p:nvSpPr>
        <p:spPr>
          <a:xfrm>
            <a:off x="1498663" y="3122372"/>
            <a:ext cx="9004104" cy="491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assignment of the fossil to the node is determined by the investigator, often based on implicit assumptions of morphological evolution</a:t>
            </a:r>
          </a:p>
        </p:txBody>
      </p:sp>
      <p:pic>
        <p:nvPicPr>
          <p:cNvPr id="812"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oup"/>
          <p:cNvGrpSpPr/>
          <p:nvPr/>
        </p:nvGrpSpPr>
        <p:grpSpPr>
          <a:xfrm>
            <a:off x="0" y="1692"/>
            <a:ext cx="24384000" cy="13712615"/>
            <a:chOff x="0" y="0"/>
            <a:chExt cx="24384000" cy="13712614"/>
          </a:xfrm>
        </p:grpSpPr>
        <p:pic>
          <p:nvPicPr>
            <p:cNvPr id="814"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1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17"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18"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19" name="This node-dating approach has a series of drawbacks:…"/>
          <p:cNvSpPr txBox="1"/>
          <p:nvPr/>
        </p:nvSpPr>
        <p:spPr>
          <a:xfrm>
            <a:off x="1498663" y="3122372"/>
            <a:ext cx="9004104" cy="7329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assignment of the fossil to the node is determined by the investigator, often based on implicit assumptions of morphological evolution</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relationship between the fossil and the node (the type of calibration distribution to use) is also determined by the investigator, often based on implicit assumptions of morphological evolution and of the fossilization process</a:t>
            </a:r>
          </a:p>
        </p:txBody>
      </p:sp>
      <p:pic>
        <p:nvPicPr>
          <p:cNvPr id="820"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4" name="Group"/>
          <p:cNvGrpSpPr/>
          <p:nvPr/>
        </p:nvGrpSpPr>
        <p:grpSpPr>
          <a:xfrm>
            <a:off x="0" y="1692"/>
            <a:ext cx="24384000" cy="13712615"/>
            <a:chOff x="0" y="0"/>
            <a:chExt cx="24384000" cy="13712614"/>
          </a:xfrm>
        </p:grpSpPr>
        <p:pic>
          <p:nvPicPr>
            <p:cNvPr id="82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2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25"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26"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27"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28" name="These drawbacks of node dating are more critical than they otherwise would be due to the non-identifiability/model-sensitivity of divergence-time estimation, as discussed earlier."/>
          <p:cNvSpPr txBox="1"/>
          <p:nvPr/>
        </p:nvSpPr>
        <p:spPr>
          <a:xfrm>
            <a:off x="1498663" y="3122372"/>
            <a:ext cx="9004104" cy="2985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106048759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2" name="Group"/>
          <p:cNvGrpSpPr/>
          <p:nvPr/>
        </p:nvGrpSpPr>
        <p:grpSpPr>
          <a:xfrm>
            <a:off x="0" y="1692"/>
            <a:ext cx="24384000" cy="13712615"/>
            <a:chOff x="0" y="0"/>
            <a:chExt cx="24384000" cy="13712614"/>
          </a:xfrm>
        </p:grpSpPr>
        <p:pic>
          <p:nvPicPr>
            <p:cNvPr id="830"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3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33"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34"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35"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36"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4435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0" name="Group"/>
          <p:cNvGrpSpPr/>
          <p:nvPr/>
        </p:nvGrpSpPr>
        <p:grpSpPr>
          <a:xfrm>
            <a:off x="0" y="1692"/>
            <a:ext cx="24384000" cy="13712615"/>
            <a:chOff x="0" y="0"/>
            <a:chExt cx="24384000" cy="13712614"/>
          </a:xfrm>
        </p:grpSpPr>
        <p:pic>
          <p:nvPicPr>
            <p:cNvPr id="838"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3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41"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42"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43"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44"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58829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br/>
            <a:endParaRPr/>
          </a:p>
          <a:p>
            <a:pPr marL="701145" lvl="1" indent="-574145">
              <a:buSzPct val="100000"/>
              <a:buAutoNum type="arabicPeriod"/>
              <a:defRPr sz="3100">
                <a:latin typeface="Helvetica Neue Light"/>
                <a:ea typeface="Helvetica Neue Light"/>
                <a:cs typeface="Helvetica Neue Light"/>
                <a:sym typeface="Helvetica Neue Light"/>
              </a:defRPr>
            </a:pPr>
            <a:r>
              <a:t>No amount of sequence data can overcome the influence of these model components.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8" name="Group"/>
          <p:cNvGrpSpPr/>
          <p:nvPr/>
        </p:nvGrpSpPr>
        <p:grpSpPr>
          <a:xfrm>
            <a:off x="0" y="1692"/>
            <a:ext cx="24384000" cy="13712615"/>
            <a:chOff x="0" y="0"/>
            <a:chExt cx="24384000" cy="13712614"/>
          </a:xfrm>
        </p:grpSpPr>
        <p:pic>
          <p:nvPicPr>
            <p:cNvPr id="84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4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49" name="node dating"/>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50" name="getting absolute time"/>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51"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52"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10226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br/>
            <a:endParaRPr/>
          </a:p>
          <a:p>
            <a:pPr marL="701145" lvl="1" indent="-574145">
              <a:buSzPct val="100000"/>
              <a:buAutoNum type="arabicPeriod"/>
              <a:defRPr sz="3100">
                <a:latin typeface="Helvetica Neue Light"/>
                <a:ea typeface="Helvetica Neue Light"/>
                <a:cs typeface="Helvetica Neue Light"/>
                <a:sym typeface="Helvetica Neue Light"/>
              </a:defRPr>
            </a:pPr>
            <a:r>
              <a:t>No amount of sequence data can overcome the influence of these model components.</a:t>
            </a:r>
            <a:br/>
            <a:endParaRPr/>
          </a:p>
          <a:p>
            <a:pPr marL="701145" lvl="1" indent="-574145">
              <a:buSzPct val="100000"/>
              <a:buAutoNum type="arabicPeriod"/>
              <a:defRPr sz="3100">
                <a:latin typeface="Helvetica Neue Light"/>
                <a:ea typeface="Helvetica Neue Light"/>
                <a:cs typeface="Helvetica Neue Light"/>
                <a:sym typeface="Helvetica Neue Light"/>
              </a:defRPr>
            </a:pPr>
            <a:r>
              <a:t>These model components are </a:t>
            </a:r>
            <a:r>
              <a:rPr i="1">
                <a:latin typeface="Helvetica Neue"/>
                <a:ea typeface="Helvetica Neue"/>
                <a:cs typeface="Helvetica Neue"/>
                <a:sym typeface="Helvetica Neue"/>
              </a:rPr>
              <a:t>a priori</a:t>
            </a:r>
            <a:r>
              <a:t> assumptions (particularly the calibrating densities). They may be well-informed assumptions, but regardless, there is nothing in the analysis that can alert us if our assumptions are flawed.</a:t>
            </a:r>
          </a:p>
          <a:p>
            <a:pPr>
              <a:defRPr sz="31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6" name="Group"/>
          <p:cNvGrpSpPr/>
          <p:nvPr/>
        </p:nvGrpSpPr>
        <p:grpSpPr>
          <a:xfrm>
            <a:off x="0" y="1692"/>
            <a:ext cx="24384000" cy="2691264"/>
            <a:chOff x="0" y="0"/>
            <a:chExt cx="24384000" cy="2691263"/>
          </a:xfrm>
        </p:grpSpPr>
        <p:pic>
          <p:nvPicPr>
            <p:cNvPr id="85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5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5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58" name="We can use the fossilized birth-death process to model to evolution of a tree with extinct and extant taxa."/>
          <p:cNvSpPr txBox="1"/>
          <p:nvPr/>
        </p:nvSpPr>
        <p:spPr>
          <a:xfrm>
            <a:off x="1498663" y="3122372"/>
            <a:ext cx="2138667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pPr algn="l"/>
            <a:r>
              <a:rPr dirty="0"/>
              <a:t>We can use the fossilized birth-death process to model to evolution of a tree with extinct and extant taxa.</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2" name="Group"/>
          <p:cNvGrpSpPr/>
          <p:nvPr/>
        </p:nvGrpSpPr>
        <p:grpSpPr>
          <a:xfrm>
            <a:off x="0" y="1692"/>
            <a:ext cx="24384000" cy="2691264"/>
            <a:chOff x="0" y="0"/>
            <a:chExt cx="24384000" cy="2691263"/>
          </a:xfrm>
        </p:grpSpPr>
        <p:pic>
          <p:nvPicPr>
            <p:cNvPr id="86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6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6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64" name="We can use the fossilized birth-death process to model to evolution of a tree with extinct and extant taxa.…"/>
          <p:cNvSpPr txBox="1"/>
          <p:nvPr/>
        </p:nvSpPr>
        <p:spPr>
          <a:xfrm>
            <a:off x="1498663" y="3122372"/>
            <a:ext cx="21386674" cy="1764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8" name="Group"/>
          <p:cNvGrpSpPr/>
          <p:nvPr/>
        </p:nvGrpSpPr>
        <p:grpSpPr>
          <a:xfrm>
            <a:off x="0" y="1692"/>
            <a:ext cx="24384000" cy="2691264"/>
            <a:chOff x="0" y="0"/>
            <a:chExt cx="24384000" cy="2691263"/>
          </a:xfrm>
        </p:grpSpPr>
        <p:pic>
          <p:nvPicPr>
            <p:cNvPr id="86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69"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870" name="We can use the fossilized birth-death process to model to evolution of a tree with extinct and extant taxa.…"/>
              <p:cNvSpPr txBox="1"/>
              <p:nvPr/>
            </p:nvSpPr>
            <p:spPr>
              <a:xfrm>
                <a:off x="1498663" y="3122372"/>
                <a:ext cx="21386674" cy="299604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lgn="l">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p:txBody>
          </p:sp>
        </mc:Choice>
        <mc:Fallback xmlns="">
          <p:sp>
            <p:nvSpPr>
              <p:cNvPr id="870"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386674" cy="2996041"/>
              </a:xfrm>
              <a:prstGeom prst="rect">
                <a:avLst/>
              </a:prstGeom>
              <a:blipFill>
                <a:blip r:embed="rId3"/>
                <a:stretch>
                  <a:fillRect l="-1069" t="-2532" b="-717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4" name="Group"/>
          <p:cNvGrpSpPr/>
          <p:nvPr/>
        </p:nvGrpSpPr>
        <p:grpSpPr>
          <a:xfrm>
            <a:off x="0" y="1692"/>
            <a:ext cx="24384000" cy="2691264"/>
            <a:chOff x="0" y="0"/>
            <a:chExt cx="24384000" cy="2691263"/>
          </a:xfrm>
        </p:grpSpPr>
        <p:pic>
          <p:nvPicPr>
            <p:cNvPr id="872"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7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75"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876" name="We can use the fossilized birth-death process to model to evolution of a tree with extinct and extant taxa.…"/>
              <p:cNvSpPr txBox="1"/>
              <p:nvPr/>
            </p:nvSpPr>
            <p:spPr>
              <a:xfrm>
                <a:off x="1498663" y="3122372"/>
                <a:ext cx="21386674" cy="367217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p:txBody>
          </p:sp>
        </mc:Choice>
        <mc:Fallback xmlns="">
          <p:sp>
            <p:nvSpPr>
              <p:cNvPr id="876"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386674" cy="3672177"/>
              </a:xfrm>
              <a:prstGeom prst="rect">
                <a:avLst/>
              </a:prstGeom>
              <a:blipFill>
                <a:blip r:embed="rId3"/>
                <a:stretch>
                  <a:fillRect l="-1069" t="-2062" b="-5155"/>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 name="Group"/>
          <p:cNvGrpSpPr/>
          <p:nvPr/>
        </p:nvGrpSpPr>
        <p:grpSpPr>
          <a:xfrm>
            <a:off x="0" y="1692"/>
            <a:ext cx="24384000" cy="2691264"/>
            <a:chOff x="0" y="0"/>
            <a:chExt cx="24384000" cy="2691263"/>
          </a:xfrm>
        </p:grpSpPr>
        <p:pic>
          <p:nvPicPr>
            <p:cNvPr id="8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8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882" name="We can use the fossilized birth-death process to model to evolution of a tree with extinct and extant taxa.…"/>
              <p:cNvSpPr txBox="1"/>
              <p:nvPr/>
            </p:nvSpPr>
            <p:spPr>
              <a:xfrm>
                <a:off x="1498663" y="3122372"/>
                <a:ext cx="21790759" cy="434831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3900" i="1">
                        <a:solidFill>
                          <a:srgbClr val="000000"/>
                        </a:solidFill>
                        <a:latin typeface="Cambria Math" panose="02040503050406030204" pitchFamily="18" charset="0"/>
                      </a:rPr>
                      <m:t>𝜓</m:t>
                    </m:r>
                  </m:oMath>
                </a14:m>
                <a:r>
                  <a:rPr dirty="0"/>
                  <a:t> (fossilization rate): the rate at which a lineage produces fossils (that are then recovered, described, </a:t>
                </a:r>
                <a:r>
                  <a:rPr dirty="0" err="1"/>
                  <a:t>etc</a:t>
                </a:r>
                <a:r>
                  <a:rPr dirty="0"/>
                  <a:t>…)</a:t>
                </a:r>
              </a:p>
            </p:txBody>
          </p:sp>
        </mc:Choice>
        <mc:Fallback xmlns="">
          <p:sp>
            <p:nvSpPr>
              <p:cNvPr id="882"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790759" cy="4348314"/>
              </a:xfrm>
              <a:prstGeom prst="rect">
                <a:avLst/>
              </a:prstGeom>
              <a:blipFill>
                <a:blip r:embed="rId3"/>
                <a:stretch>
                  <a:fillRect l="-1049" t="-1744" r="-350" b="-1744"/>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6" name="Group"/>
          <p:cNvGrpSpPr/>
          <p:nvPr/>
        </p:nvGrpSpPr>
        <p:grpSpPr>
          <a:xfrm>
            <a:off x="0" y="1692"/>
            <a:ext cx="24384000" cy="2691264"/>
            <a:chOff x="0" y="0"/>
            <a:chExt cx="24384000" cy="2691263"/>
          </a:xfrm>
        </p:grpSpPr>
        <p:pic>
          <p:nvPicPr>
            <p:cNvPr id="88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8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888" name="We can use the fossilized birth-death process to model to evolution of a tree with extinct and extant taxa.…"/>
              <p:cNvSpPr txBox="1"/>
              <p:nvPr/>
            </p:nvSpPr>
            <p:spPr>
              <a:xfrm>
                <a:off x="1498663" y="3122372"/>
                <a:ext cx="21753188" cy="50244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3900" i="1">
                        <a:solidFill>
                          <a:srgbClr val="000000"/>
                        </a:solidFill>
                        <a:latin typeface="Cambria Math" panose="02040503050406030204" pitchFamily="18" charset="0"/>
                      </a:rPr>
                      <m:t>𝜓</m:t>
                    </m:r>
                  </m:oMath>
                </a14:m>
                <a:r>
                  <a:rPr dirty="0"/>
                  <a:t> (fossilization rate): the rate at which a lineage produces fossils (that are then recovered, described, </a:t>
                </a:r>
                <a:r>
                  <a:rPr dirty="0" err="1"/>
                  <a:t>etc</a:t>
                </a:r>
                <a:r>
                  <a:rPr dirty="0"/>
                  <a: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300" i="1">
                        <a:solidFill>
                          <a:srgbClr val="000000"/>
                        </a:solidFill>
                        <a:latin typeface="Cambria Math" panose="02040503050406030204" pitchFamily="18" charset="0"/>
                      </a:rPr>
                      <m:t>𝜌</m:t>
                    </m:r>
                  </m:oMath>
                </a14:m>
                <a:r>
                  <a:rPr dirty="0"/>
                  <a:t> (sampling fraction): the fraction of extant diversity that is included in the phylogeny</a:t>
                </a:r>
              </a:p>
            </p:txBody>
          </p:sp>
        </mc:Choice>
        <mc:Fallback xmlns="">
          <p:sp>
            <p:nvSpPr>
              <p:cNvPr id="888"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753188" cy="5024450"/>
              </a:xfrm>
              <a:prstGeom prst="rect">
                <a:avLst/>
              </a:prstGeom>
              <a:blipFill>
                <a:blip r:embed="rId3"/>
                <a:stretch>
                  <a:fillRect l="-1051" t="-1511" r="-525" b="-100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2" name="Group"/>
          <p:cNvGrpSpPr/>
          <p:nvPr/>
        </p:nvGrpSpPr>
        <p:grpSpPr>
          <a:xfrm>
            <a:off x="0" y="1692"/>
            <a:ext cx="24384000" cy="2691264"/>
            <a:chOff x="0" y="0"/>
            <a:chExt cx="24384000" cy="2691263"/>
          </a:xfrm>
        </p:grpSpPr>
        <p:pic>
          <p:nvPicPr>
            <p:cNvPr id="89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9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9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94" name="The waiting time until an event is exponentially distributed."/>
          <p:cNvSpPr txBox="1"/>
          <p:nvPr/>
        </p:nvSpPr>
        <p:spPr>
          <a:xfrm>
            <a:off x="1498663" y="3122372"/>
            <a:ext cx="21386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The waiting time until an event is exponentially distributed.</a:t>
            </a:r>
          </a:p>
        </p:txBody>
      </p:sp>
      <p:sp>
        <p:nvSpPr>
          <p:cNvPr id="895" name="waiting time"/>
          <p:cNvSpPr txBox="1"/>
          <p:nvPr/>
        </p:nvSpPr>
        <p:spPr>
          <a:xfrm>
            <a:off x="6331585" y="10559225"/>
            <a:ext cx="206883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896" name="P(waiting time)"/>
          <p:cNvSpPr txBox="1"/>
          <p:nvPr/>
        </p:nvSpPr>
        <p:spPr>
          <a:xfrm rot="16200000">
            <a:off x="2013416" y="7526042"/>
            <a:ext cx="2492503"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897" name="waiting_time_1.pdf" descr="waiting_time_1.pdf"/>
          <p:cNvPicPr>
            <a:picLocks noChangeAspect="1"/>
          </p:cNvPicPr>
          <p:nvPr/>
        </p:nvPicPr>
        <p:blipFill>
          <a:blip r:embed="rId3"/>
          <a:stretch>
            <a:fillRect/>
          </a:stretch>
        </p:blipFill>
        <p:spPr>
          <a:xfrm>
            <a:off x="3835400" y="5740400"/>
            <a:ext cx="6350001" cy="47625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669814091"/>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 name="Group"/>
          <p:cNvGrpSpPr/>
          <p:nvPr/>
        </p:nvGrpSpPr>
        <p:grpSpPr>
          <a:xfrm>
            <a:off x="0" y="1692"/>
            <a:ext cx="24384000" cy="2691264"/>
            <a:chOff x="0" y="0"/>
            <a:chExt cx="24384000" cy="2691263"/>
          </a:xfrm>
        </p:grpSpPr>
        <p:pic>
          <p:nvPicPr>
            <p:cNvPr id="899"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0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02"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03" name="What if there are multiple types of events?"/>
          <p:cNvSpPr txBox="1"/>
          <p:nvPr/>
        </p:nvSpPr>
        <p:spPr>
          <a:xfrm>
            <a:off x="1498663" y="3122372"/>
            <a:ext cx="21386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What if there are multiple types of events?</a:t>
            </a:r>
          </a:p>
        </p:txBody>
      </p:sp>
      <p:sp>
        <p:nvSpPr>
          <p:cNvPr id="904" name="waiting time"/>
          <p:cNvSpPr txBox="1"/>
          <p:nvPr/>
        </p:nvSpPr>
        <p:spPr>
          <a:xfrm>
            <a:off x="6331585" y="10559225"/>
            <a:ext cx="206883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05" name="P(waiting time)"/>
          <p:cNvSpPr txBox="1"/>
          <p:nvPr/>
        </p:nvSpPr>
        <p:spPr>
          <a:xfrm rot="16200000">
            <a:off x="2013416" y="7526042"/>
            <a:ext cx="2492503"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06" name="waiting_time_3.pdf" descr="waiting_time_3.pdf"/>
          <p:cNvPicPr>
            <a:picLocks noChangeAspect="1"/>
          </p:cNvPicPr>
          <p:nvPr/>
        </p:nvPicPr>
        <p:blipFill>
          <a:blip r:embed="rId3"/>
          <a:stretch>
            <a:fillRect/>
          </a:stretch>
        </p:blipFill>
        <p:spPr>
          <a:xfrm>
            <a:off x="3835400" y="5740400"/>
            <a:ext cx="6350001" cy="4762500"/>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0" name="Group"/>
          <p:cNvGrpSpPr/>
          <p:nvPr/>
        </p:nvGrpSpPr>
        <p:grpSpPr>
          <a:xfrm>
            <a:off x="0" y="1692"/>
            <a:ext cx="24384000" cy="2691264"/>
            <a:chOff x="0" y="0"/>
            <a:chExt cx="24384000" cy="2691263"/>
          </a:xfrm>
        </p:grpSpPr>
        <p:pic>
          <p:nvPicPr>
            <p:cNvPr id="90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0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1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912" name="The waiting time until the first event is exponential with rate"/>
              <p:cNvSpPr txBox="1"/>
              <p:nvPr/>
            </p:nvSpPr>
            <p:spPr>
              <a:xfrm>
                <a:off x="1498663" y="3122372"/>
                <a:ext cx="21386674" cy="76447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The waiting time until the first event is exponential with rate </a:t>
                </a:r>
                <a14:m>
                  <m:oMath xmlns:m="http://schemas.openxmlformats.org/officeDocument/2006/math">
                    <m:r>
                      <a:rPr sz="4250" i="1">
                        <a:solidFill>
                          <a:srgbClr val="000000"/>
                        </a:solidFill>
                        <a:latin typeface="Cambria Math" panose="02040503050406030204" pitchFamily="18" charset="0"/>
                      </a:rPr>
                      <m:t>𝜆</m:t>
                    </m:r>
                    <m:r>
                      <a:rPr sz="4250" i="1">
                        <a:solidFill>
                          <a:srgbClr val="000000"/>
                        </a:solidFill>
                        <a:latin typeface="Cambria Math" panose="02040503050406030204" pitchFamily="18" charset="0"/>
                      </a:rPr>
                      <m:t>+</m:t>
                    </m:r>
                    <m:r>
                      <a:rPr sz="4250" i="1">
                        <a:solidFill>
                          <a:srgbClr val="000000"/>
                        </a:solidFill>
                        <a:latin typeface="Cambria Math" panose="02040503050406030204" pitchFamily="18" charset="0"/>
                      </a:rPr>
                      <m:t>𝜇</m:t>
                    </m:r>
                    <m:r>
                      <a:rPr sz="4250" i="1">
                        <a:solidFill>
                          <a:srgbClr val="000000"/>
                        </a:solidFill>
                        <a:latin typeface="Cambria Math" panose="02040503050406030204" pitchFamily="18" charset="0"/>
                      </a:rPr>
                      <m:t>+</m:t>
                    </m:r>
                    <m:r>
                      <a:rPr sz="4250" i="1">
                        <a:solidFill>
                          <a:srgbClr val="000000"/>
                        </a:solidFill>
                        <a:latin typeface="Cambria Math" panose="02040503050406030204" pitchFamily="18" charset="0"/>
                      </a:rPr>
                      <m:t>𝜓</m:t>
                    </m:r>
                  </m:oMath>
                </a14:m>
                <a:endParaRPr/>
              </a:p>
            </p:txBody>
          </p:sp>
        </mc:Choice>
        <mc:Fallback xmlns="">
          <p:sp>
            <p:nvSpPr>
              <p:cNvPr id="912" name="The waiting time until the first event is exponential with rate"/>
              <p:cNvSpPr txBox="1">
                <a:spLocks noRot="1" noChangeAspect="1" noMove="1" noResize="1" noEditPoints="1" noAdjustHandles="1" noChangeArrowheads="1" noChangeShapeType="1" noTextEdit="1"/>
              </p:cNvSpPr>
              <p:nvPr/>
            </p:nvSpPr>
            <p:spPr>
              <a:xfrm>
                <a:off x="1498663" y="3122372"/>
                <a:ext cx="21386674" cy="764475"/>
              </a:xfrm>
              <a:prstGeom prst="rect">
                <a:avLst/>
              </a:prstGeom>
              <a:blipFill>
                <a:blip r:embed="rId3"/>
                <a:stretch>
                  <a:fillRect b="-2419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916" name="Group"/>
          <p:cNvGrpSpPr/>
          <p:nvPr/>
        </p:nvGrpSpPr>
        <p:grpSpPr>
          <a:xfrm>
            <a:off x="2985793" y="5740399"/>
            <a:ext cx="7199608" cy="5366576"/>
            <a:chOff x="0" y="0"/>
            <a:chExt cx="7199607" cy="5366574"/>
          </a:xfrm>
        </p:grpSpPr>
        <p:sp>
          <p:nvSpPr>
            <p:cNvPr id="913" name="waiting time"/>
            <p:cNvSpPr txBox="1"/>
            <p:nvPr/>
          </p:nvSpPr>
          <p:spPr>
            <a:xfrm>
              <a:off x="3345791" y="4818825"/>
              <a:ext cx="2068831" cy="547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14" name="P(waiting time)"/>
            <p:cNvSpPr txBox="1"/>
            <p:nvPr/>
          </p:nvSpPr>
          <p:spPr>
            <a:xfrm rot="16200000">
              <a:off x="-972377" y="1785642"/>
              <a:ext cx="2492503" cy="5477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15" name="waiting_time_3.pdf" descr="waiting_time_3.pdf"/>
            <p:cNvPicPr>
              <a:picLocks noChangeAspect="1"/>
            </p:cNvPicPr>
            <p:nvPr/>
          </p:nvPicPr>
          <p:blipFill>
            <a:blip r:embed="rId4"/>
            <a:stretch>
              <a:fillRect/>
            </a:stretch>
          </p:blipFill>
          <p:spPr>
            <a:xfrm>
              <a:off x="849607" y="0"/>
              <a:ext cx="6350001" cy="4762500"/>
            </a:xfrm>
            <a:prstGeom prst="rect">
              <a:avLst/>
            </a:prstGeom>
            <a:ln w="12700" cap="flat">
              <a:noFill/>
              <a:miter lim="400000"/>
            </a:ln>
            <a:effectLst/>
          </p:spPr>
        </p:pic>
      </p:grpSp>
      <p:grpSp>
        <p:nvGrpSpPr>
          <p:cNvPr id="920" name="Group"/>
          <p:cNvGrpSpPr/>
          <p:nvPr/>
        </p:nvGrpSpPr>
        <p:grpSpPr>
          <a:xfrm>
            <a:off x="13459059" y="5740399"/>
            <a:ext cx="7199609" cy="5366575"/>
            <a:chOff x="0" y="0"/>
            <a:chExt cx="7199608" cy="5366573"/>
          </a:xfrm>
        </p:grpSpPr>
        <p:sp>
          <p:nvSpPr>
            <p:cNvPr id="917" name="waiting time"/>
            <p:cNvSpPr txBox="1"/>
            <p:nvPr/>
          </p:nvSpPr>
          <p:spPr>
            <a:xfrm>
              <a:off x="3345791" y="4818825"/>
              <a:ext cx="2068831" cy="54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18" name="P(waiting time)"/>
            <p:cNvSpPr txBox="1"/>
            <p:nvPr/>
          </p:nvSpPr>
          <p:spPr>
            <a:xfrm rot="16200000">
              <a:off x="-972377" y="1785642"/>
              <a:ext cx="2492503" cy="54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19" name="waiting_time_combined.pdf" descr="waiting_time_combined.pdf"/>
            <p:cNvPicPr>
              <a:picLocks noChangeAspect="1"/>
            </p:cNvPicPr>
            <p:nvPr/>
          </p:nvPicPr>
          <p:blipFill>
            <a:blip r:embed="rId5"/>
            <a:stretch>
              <a:fillRect/>
            </a:stretch>
          </p:blipFill>
          <p:spPr>
            <a:xfrm>
              <a:off x="849608" y="0"/>
              <a:ext cx="6350001" cy="4762500"/>
            </a:xfrm>
            <a:prstGeom prst="rect">
              <a:avLst/>
            </a:prstGeom>
            <a:ln w="12700" cap="flat">
              <a:noFill/>
              <a:miter lim="400000"/>
            </a:ln>
            <a:effectLst/>
          </p:spPr>
        </p:pic>
      </p:grpSp>
      <p:sp>
        <p:nvSpPr>
          <p:cNvPr id="921" name="Line"/>
          <p:cNvSpPr/>
          <p:nvPr/>
        </p:nvSpPr>
        <p:spPr>
          <a:xfrm>
            <a:off x="11187230" y="7874000"/>
            <a:ext cx="1270001" cy="0"/>
          </a:xfrm>
          <a:prstGeom prst="line">
            <a:avLst/>
          </a:prstGeom>
          <a:ln w="63500">
            <a:solidFill>
              <a:srgbClr val="000000"/>
            </a:solidFill>
            <a:miter lim="400000"/>
            <a:tailEnd type="stealth"/>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6" name="Group"/>
          <p:cNvGrpSpPr/>
          <p:nvPr/>
        </p:nvGrpSpPr>
        <p:grpSpPr>
          <a:xfrm>
            <a:off x="2985792" y="5740399"/>
            <a:ext cx="7199609" cy="5366575"/>
            <a:chOff x="0" y="0"/>
            <a:chExt cx="7199608" cy="5366573"/>
          </a:xfrm>
        </p:grpSpPr>
        <p:sp>
          <p:nvSpPr>
            <p:cNvPr id="923" name="waiting time"/>
            <p:cNvSpPr txBox="1"/>
            <p:nvPr/>
          </p:nvSpPr>
          <p:spPr>
            <a:xfrm>
              <a:off x="3345791" y="4818825"/>
              <a:ext cx="2068831" cy="54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24" name="P(waiting time)"/>
            <p:cNvSpPr txBox="1"/>
            <p:nvPr/>
          </p:nvSpPr>
          <p:spPr>
            <a:xfrm rot="16200000">
              <a:off x="-972377" y="1785642"/>
              <a:ext cx="2492503" cy="54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25" name="waiting_time_combined.pdf" descr="waiting_time_combined.pdf"/>
            <p:cNvPicPr>
              <a:picLocks noChangeAspect="1"/>
            </p:cNvPicPr>
            <p:nvPr/>
          </p:nvPicPr>
          <p:blipFill>
            <a:blip r:embed="rId2"/>
            <a:stretch>
              <a:fillRect/>
            </a:stretch>
          </p:blipFill>
          <p:spPr>
            <a:xfrm>
              <a:off x="849608" y="0"/>
              <a:ext cx="6350001" cy="4762500"/>
            </a:xfrm>
            <a:prstGeom prst="rect">
              <a:avLst/>
            </a:prstGeom>
            <a:ln w="12700" cap="flat">
              <a:noFill/>
              <a:miter lim="400000"/>
            </a:ln>
            <a:effectLst/>
          </p:spPr>
        </p:pic>
      </p:grpSp>
      <p:grpSp>
        <p:nvGrpSpPr>
          <p:cNvPr id="929" name="Group"/>
          <p:cNvGrpSpPr/>
          <p:nvPr/>
        </p:nvGrpSpPr>
        <p:grpSpPr>
          <a:xfrm>
            <a:off x="0" y="1692"/>
            <a:ext cx="24384000" cy="2691264"/>
            <a:chOff x="0" y="0"/>
            <a:chExt cx="24384000" cy="2691263"/>
          </a:xfrm>
        </p:grpSpPr>
        <p:pic>
          <p:nvPicPr>
            <p:cNvPr id="927"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92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30"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31" name="When the first event occurs, the probability that it is of a given type is relative the rate of each event."/>
          <p:cNvSpPr txBox="1"/>
          <p:nvPr/>
        </p:nvSpPr>
        <p:spPr>
          <a:xfrm>
            <a:off x="1498663" y="3122372"/>
            <a:ext cx="2138667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When the first event occurs, the probability that it is of a given type is relative the rate of each event.</a:t>
            </a:r>
          </a:p>
        </p:txBody>
      </p:sp>
      <mc:AlternateContent xmlns:mc="http://schemas.openxmlformats.org/markup-compatibility/2006" xmlns:a14="http://schemas.microsoft.com/office/drawing/2010/main">
        <mc:Choice Requires="a14">
          <p:sp>
            <p:nvSpPr>
              <p:cNvPr id="932" name="speciation:"/>
              <p:cNvSpPr txBox="1"/>
              <p:nvPr/>
            </p:nvSpPr>
            <p:spPr>
              <a:xfrm>
                <a:off x="14651081" y="5576281"/>
                <a:ext cx="3866278" cy="120360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r">
                  <a:defRPr sz="3000">
                    <a:solidFill>
                      <a:srgbClr val="FCB040"/>
                    </a:solidFill>
                    <a:latin typeface="Helvetica Neue Light"/>
                    <a:ea typeface="Helvetica Neue Light"/>
                    <a:cs typeface="Helvetica Neue Light"/>
                    <a:sym typeface="Helvetica Neue Light"/>
                  </a:defRPr>
                </a:pPr>
                <a:r>
                  <a:t>speciation: </a:t>
                </a:r>
                <a14:m>
                  <m:oMath xmlns:m="http://schemas.openxmlformats.org/officeDocument/2006/math">
                    <m:f>
                      <m:fPr>
                        <m:ctrlPr>
                          <a:rPr sz="3650" i="1">
                            <a:solidFill>
                              <a:srgbClr val="FCB040"/>
                            </a:solidFill>
                            <a:latin typeface="Cambria Math" panose="02040503050406030204" pitchFamily="18" charset="0"/>
                          </a:rPr>
                        </m:ctrlPr>
                      </m:fPr>
                      <m:num>
                        <m:r>
                          <a:rPr sz="3650" i="1">
                            <a:solidFill>
                              <a:srgbClr val="FCB040"/>
                            </a:solidFill>
                            <a:latin typeface="Cambria Math" panose="02040503050406030204" pitchFamily="18" charset="0"/>
                          </a:rPr>
                          <m:t>𝜆</m:t>
                        </m:r>
                      </m:num>
                      <m:den>
                        <m:r>
                          <a:rPr sz="3650" i="1">
                            <a:solidFill>
                              <a:srgbClr val="FCB040"/>
                            </a:solidFill>
                            <a:latin typeface="Cambria Math" panose="02040503050406030204" pitchFamily="18" charset="0"/>
                          </a:rPr>
                          <m:t>𝜆</m:t>
                        </m:r>
                        <m:r>
                          <a:rPr sz="3650" i="1">
                            <a:solidFill>
                              <a:srgbClr val="FCB040"/>
                            </a:solidFill>
                            <a:latin typeface="Cambria Math" panose="02040503050406030204" pitchFamily="18" charset="0"/>
                          </a:rPr>
                          <m:t>+</m:t>
                        </m:r>
                        <m:r>
                          <a:rPr sz="3650" i="1">
                            <a:solidFill>
                              <a:srgbClr val="FCB040"/>
                            </a:solidFill>
                            <a:latin typeface="Cambria Math" panose="02040503050406030204" pitchFamily="18" charset="0"/>
                          </a:rPr>
                          <m:t>𝜇</m:t>
                        </m:r>
                        <m:r>
                          <a:rPr sz="3650" i="1">
                            <a:solidFill>
                              <a:srgbClr val="FCB040"/>
                            </a:solidFill>
                            <a:latin typeface="Cambria Math" panose="02040503050406030204" pitchFamily="18" charset="0"/>
                          </a:rPr>
                          <m:t>+</m:t>
                        </m:r>
                        <m:r>
                          <a:rPr sz="3650" i="1">
                            <a:solidFill>
                              <a:srgbClr val="FCB040"/>
                            </a:solidFill>
                            <a:latin typeface="Cambria Math" panose="02040503050406030204" pitchFamily="18" charset="0"/>
                          </a:rPr>
                          <m:t>𝜓</m:t>
                        </m:r>
                      </m:den>
                    </m:f>
                  </m:oMath>
                </a14:m>
                <a:endParaRPr/>
              </a:p>
            </p:txBody>
          </p:sp>
        </mc:Choice>
        <mc:Fallback xmlns="">
          <p:sp>
            <p:nvSpPr>
              <p:cNvPr id="932" name="speciation:"/>
              <p:cNvSpPr txBox="1">
                <a:spLocks noRot="1" noChangeAspect="1" noMove="1" noResize="1" noEditPoints="1" noAdjustHandles="1" noChangeArrowheads="1" noChangeShapeType="1" noTextEdit="1"/>
              </p:cNvSpPr>
              <p:nvPr/>
            </p:nvSpPr>
            <p:spPr>
              <a:xfrm>
                <a:off x="14651081" y="5576281"/>
                <a:ext cx="3866278" cy="1203603"/>
              </a:xfrm>
              <a:prstGeom prst="rect">
                <a:avLst/>
              </a:prstGeom>
              <a:blipFill>
                <a:blip r:embed="rId4"/>
                <a:stretch>
                  <a:fillRect r="-22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3" name="extinction:"/>
              <p:cNvSpPr txBox="1"/>
              <p:nvPr/>
            </p:nvSpPr>
            <p:spPr>
              <a:xfrm>
                <a:off x="14750141" y="7387077"/>
                <a:ext cx="3767217" cy="108721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r">
                  <a:defRPr sz="3000">
                    <a:solidFill>
                      <a:srgbClr val="0096FF"/>
                    </a:solidFill>
                    <a:latin typeface="Helvetica Neue Light"/>
                    <a:ea typeface="Helvetica Neue Light"/>
                    <a:cs typeface="Helvetica Neue Light"/>
                    <a:sym typeface="Helvetica Neue Light"/>
                  </a:defRPr>
                </a:pPr>
                <a:r>
                  <a:t>extinction: </a:t>
                </a:r>
                <a14:m>
                  <m:oMath xmlns:m="http://schemas.openxmlformats.org/officeDocument/2006/math">
                    <m:f>
                      <m:fPr>
                        <m:ctrlPr>
                          <a:rPr sz="3650" i="1">
                            <a:solidFill>
                              <a:srgbClr val="0096FF"/>
                            </a:solidFill>
                            <a:latin typeface="Cambria Math" panose="02040503050406030204" pitchFamily="18" charset="0"/>
                          </a:rPr>
                        </m:ctrlPr>
                      </m:fPr>
                      <m:num>
                        <m:r>
                          <a:rPr sz="3650" i="1">
                            <a:solidFill>
                              <a:srgbClr val="0096FF"/>
                            </a:solidFill>
                            <a:latin typeface="Cambria Math" panose="02040503050406030204" pitchFamily="18" charset="0"/>
                          </a:rPr>
                          <m:t>𝜇</m:t>
                        </m:r>
                      </m:num>
                      <m:den>
                        <m:r>
                          <a:rPr sz="3650" i="1">
                            <a:solidFill>
                              <a:srgbClr val="0096FF"/>
                            </a:solidFill>
                            <a:latin typeface="Cambria Math" panose="02040503050406030204" pitchFamily="18" charset="0"/>
                          </a:rPr>
                          <m:t>𝜆</m:t>
                        </m:r>
                        <m:r>
                          <a:rPr sz="3650" i="1">
                            <a:solidFill>
                              <a:srgbClr val="0096FF"/>
                            </a:solidFill>
                            <a:latin typeface="Cambria Math" panose="02040503050406030204" pitchFamily="18" charset="0"/>
                          </a:rPr>
                          <m:t>+</m:t>
                        </m:r>
                        <m:r>
                          <a:rPr sz="3650" i="1">
                            <a:solidFill>
                              <a:srgbClr val="0096FF"/>
                            </a:solidFill>
                            <a:latin typeface="Cambria Math" panose="02040503050406030204" pitchFamily="18" charset="0"/>
                          </a:rPr>
                          <m:t>𝜇</m:t>
                        </m:r>
                        <m:r>
                          <a:rPr sz="3650" i="1">
                            <a:solidFill>
                              <a:srgbClr val="0096FF"/>
                            </a:solidFill>
                            <a:latin typeface="Cambria Math" panose="02040503050406030204" pitchFamily="18" charset="0"/>
                          </a:rPr>
                          <m:t>+</m:t>
                        </m:r>
                        <m:r>
                          <a:rPr sz="3650" i="1">
                            <a:solidFill>
                              <a:srgbClr val="0096FF"/>
                            </a:solidFill>
                            <a:latin typeface="Cambria Math" panose="02040503050406030204" pitchFamily="18" charset="0"/>
                          </a:rPr>
                          <m:t>𝜓</m:t>
                        </m:r>
                      </m:den>
                    </m:f>
                  </m:oMath>
                </a14:m>
                <a:endParaRPr/>
              </a:p>
            </p:txBody>
          </p:sp>
        </mc:Choice>
        <mc:Fallback xmlns="">
          <p:sp>
            <p:nvSpPr>
              <p:cNvPr id="933" name="extinction:"/>
              <p:cNvSpPr txBox="1">
                <a:spLocks noRot="1" noChangeAspect="1" noMove="1" noResize="1" noEditPoints="1" noAdjustHandles="1" noChangeArrowheads="1" noChangeShapeType="1" noTextEdit="1"/>
              </p:cNvSpPr>
              <p:nvPr/>
            </p:nvSpPr>
            <p:spPr>
              <a:xfrm>
                <a:off x="14750141" y="7387077"/>
                <a:ext cx="3767217" cy="1087211"/>
              </a:xfrm>
              <a:prstGeom prst="rect">
                <a:avLst/>
              </a:prstGeom>
              <a:blipFill>
                <a:blip r:embed="rId5"/>
                <a:stretch>
                  <a:fillRect r="-2349" b="-11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4" name="fossilization:"/>
              <p:cNvSpPr txBox="1"/>
              <p:nvPr/>
            </p:nvSpPr>
            <p:spPr>
              <a:xfrm>
                <a:off x="14404574" y="9078455"/>
                <a:ext cx="4063254" cy="109326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p>
                <a:pPr algn="r">
                  <a:defRPr sz="3000">
                    <a:solidFill>
                      <a:srgbClr val="984EA3"/>
                    </a:solidFill>
                    <a:latin typeface="Helvetica Neue Light"/>
                    <a:ea typeface="Helvetica Neue Light"/>
                    <a:cs typeface="Helvetica Neue Light"/>
                    <a:sym typeface="Helvetica Neue Light"/>
                  </a:defRPr>
                </a:pPr>
                <a:r>
                  <a:t>fossilization: </a:t>
                </a:r>
                <a14:m>
                  <m:oMath xmlns:m="http://schemas.openxmlformats.org/officeDocument/2006/math">
                    <m:f>
                      <m:fPr>
                        <m:ctrlPr>
                          <a:rPr sz="3650" i="1">
                            <a:solidFill>
                              <a:srgbClr val="984EA3"/>
                            </a:solidFill>
                            <a:latin typeface="Cambria Math" panose="02040503050406030204" pitchFamily="18" charset="0"/>
                          </a:rPr>
                        </m:ctrlPr>
                      </m:fPr>
                      <m:num>
                        <m:r>
                          <a:rPr sz="3650" i="1">
                            <a:solidFill>
                              <a:srgbClr val="984EA3"/>
                            </a:solidFill>
                            <a:latin typeface="Cambria Math" panose="02040503050406030204" pitchFamily="18" charset="0"/>
                          </a:rPr>
                          <m:t>𝜓</m:t>
                        </m:r>
                      </m:num>
                      <m:den>
                        <m:r>
                          <a:rPr sz="3650" i="1">
                            <a:solidFill>
                              <a:srgbClr val="984EA3"/>
                            </a:solidFill>
                            <a:latin typeface="Cambria Math" panose="02040503050406030204" pitchFamily="18" charset="0"/>
                          </a:rPr>
                          <m:t>𝜆</m:t>
                        </m:r>
                        <m:r>
                          <a:rPr sz="3650" i="1">
                            <a:solidFill>
                              <a:srgbClr val="984EA3"/>
                            </a:solidFill>
                            <a:latin typeface="Cambria Math" panose="02040503050406030204" pitchFamily="18" charset="0"/>
                          </a:rPr>
                          <m:t>+</m:t>
                        </m:r>
                        <m:r>
                          <a:rPr sz="3650" i="1">
                            <a:solidFill>
                              <a:srgbClr val="984EA3"/>
                            </a:solidFill>
                            <a:latin typeface="Cambria Math" panose="02040503050406030204" pitchFamily="18" charset="0"/>
                          </a:rPr>
                          <m:t>𝜇</m:t>
                        </m:r>
                        <m:r>
                          <a:rPr sz="3650" i="1">
                            <a:solidFill>
                              <a:srgbClr val="984EA3"/>
                            </a:solidFill>
                            <a:latin typeface="Cambria Math" panose="02040503050406030204" pitchFamily="18" charset="0"/>
                          </a:rPr>
                          <m:t>+</m:t>
                        </m:r>
                        <m:r>
                          <a:rPr sz="3650" i="1">
                            <a:solidFill>
                              <a:srgbClr val="984EA3"/>
                            </a:solidFill>
                            <a:latin typeface="Cambria Math" panose="02040503050406030204" pitchFamily="18" charset="0"/>
                          </a:rPr>
                          <m:t>𝜓</m:t>
                        </m:r>
                      </m:den>
                    </m:f>
                  </m:oMath>
                </a14:m>
                <a:endParaRPr/>
              </a:p>
            </p:txBody>
          </p:sp>
        </mc:Choice>
        <mc:Fallback xmlns="">
          <p:sp>
            <p:nvSpPr>
              <p:cNvPr id="934" name="fossilization:"/>
              <p:cNvSpPr txBox="1">
                <a:spLocks noRot="1" noChangeAspect="1" noMove="1" noResize="1" noEditPoints="1" noAdjustHandles="1" noChangeArrowheads="1" noChangeShapeType="1" noTextEdit="1"/>
              </p:cNvSpPr>
              <p:nvPr/>
            </p:nvSpPr>
            <p:spPr>
              <a:xfrm>
                <a:off x="14404574" y="9078455"/>
                <a:ext cx="4063254" cy="1093264"/>
              </a:xfrm>
              <a:prstGeom prst="rect">
                <a:avLst/>
              </a:prstGeom>
              <a:blipFill>
                <a:blip r:embed="rId6"/>
                <a:stretch>
                  <a:fillRect r="-2813" b="-340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935" name="Line"/>
          <p:cNvSpPr/>
          <p:nvPr/>
        </p:nvSpPr>
        <p:spPr>
          <a:xfrm>
            <a:off x="11187230" y="7874000"/>
            <a:ext cx="1270001" cy="0"/>
          </a:xfrm>
          <a:prstGeom prst="line">
            <a:avLst/>
          </a:prstGeom>
          <a:ln w="63500">
            <a:solidFill>
              <a:srgbClr val="000000"/>
            </a:solidFill>
            <a:miter lim="400000"/>
            <a:tailEnd type="stealth"/>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9" name="Group"/>
          <p:cNvGrpSpPr/>
          <p:nvPr/>
        </p:nvGrpSpPr>
        <p:grpSpPr>
          <a:xfrm>
            <a:off x="0" y="1692"/>
            <a:ext cx="24384000" cy="2691264"/>
            <a:chOff x="0" y="0"/>
            <a:chExt cx="24384000" cy="2691263"/>
          </a:xfrm>
        </p:grpSpPr>
        <p:pic>
          <p:nvPicPr>
            <p:cNvPr id="937"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3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40"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41" name="Let’s simulate a tree with this process.…"/>
          <p:cNvSpPr txBox="1"/>
          <p:nvPr/>
        </p:nvSpPr>
        <p:spPr>
          <a:xfrm>
            <a:off x="1498663" y="3122372"/>
            <a:ext cx="9241638" cy="2323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p:txBody>
      </p:sp>
      <p:sp>
        <p:nvSpPr>
          <p:cNvPr id="942" name="Line"/>
          <p:cNvSpPr/>
          <p:nvPr/>
        </p:nvSpPr>
        <p:spPr>
          <a:xfrm>
            <a:off x="11025892" y="5307541"/>
            <a:ext cx="128002"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49" name="Group"/>
          <p:cNvGrpSpPr/>
          <p:nvPr/>
        </p:nvGrpSpPr>
        <p:grpSpPr>
          <a:xfrm>
            <a:off x="10931403" y="11639550"/>
            <a:ext cx="9953226" cy="774366"/>
            <a:chOff x="0" y="0"/>
            <a:chExt cx="9953223" cy="774365"/>
          </a:xfrm>
        </p:grpSpPr>
        <p:sp>
          <p:nvSpPr>
            <p:cNvPr id="943"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4"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5"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6"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47"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48"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3" name="Group"/>
          <p:cNvGrpSpPr/>
          <p:nvPr/>
        </p:nvGrpSpPr>
        <p:grpSpPr>
          <a:xfrm>
            <a:off x="0" y="1692"/>
            <a:ext cx="24384000" cy="2691264"/>
            <a:chOff x="0" y="0"/>
            <a:chExt cx="24384000" cy="2691263"/>
          </a:xfrm>
        </p:grpSpPr>
        <p:pic>
          <p:nvPicPr>
            <p:cNvPr id="951"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5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54"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5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62" name="Group"/>
          <p:cNvGrpSpPr/>
          <p:nvPr/>
        </p:nvGrpSpPr>
        <p:grpSpPr>
          <a:xfrm>
            <a:off x="10931403" y="11639550"/>
            <a:ext cx="9953226" cy="774366"/>
            <a:chOff x="0" y="0"/>
            <a:chExt cx="9953223" cy="774365"/>
          </a:xfrm>
        </p:grpSpPr>
        <p:sp>
          <p:nvSpPr>
            <p:cNvPr id="956"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7"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8"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9"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60"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61"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63" name="Let’s simulate a tree with this process.…"/>
          <p:cNvSpPr txBox="1"/>
          <p:nvPr/>
        </p:nvSpPr>
        <p:spPr>
          <a:xfrm>
            <a:off x="1498663" y="3122372"/>
            <a:ext cx="9241638" cy="3441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p:txBody>
      </p:sp>
      <p:sp>
        <p:nvSpPr>
          <p:cNvPr id="964" name="Line"/>
          <p:cNvSpPr/>
          <p:nvPr/>
        </p:nvSpPr>
        <p:spPr>
          <a:xfrm>
            <a:off x="11025892" y="5307541"/>
            <a:ext cx="128002"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955"/>
                                        </p:tgtEl>
                                        <p:attrNameLst>
                                          <p:attrName>style.visibility</p:attrName>
                                        </p:attrNameLst>
                                      </p:cBhvr>
                                      <p:to>
                                        <p:strVal val="visible"/>
                                      </p:to>
                                    </p:set>
                                    <p:animEffect transition="in" filter="wipe(left)">
                                      <p:cBhvr>
                                        <p:cTn id="7" dur="1000"/>
                                        <p:tgtEl>
                                          <p:spTgt spid="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0" y="1692"/>
            <a:ext cx="24384000" cy="2691264"/>
            <a:chOff x="0" y="0"/>
            <a:chExt cx="24384000" cy="2691263"/>
          </a:xfrm>
        </p:grpSpPr>
        <p:pic>
          <p:nvPicPr>
            <p:cNvPr id="96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69"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70"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77" name="Group"/>
          <p:cNvGrpSpPr/>
          <p:nvPr/>
        </p:nvGrpSpPr>
        <p:grpSpPr>
          <a:xfrm>
            <a:off x="10931403" y="11639550"/>
            <a:ext cx="9953226" cy="774366"/>
            <a:chOff x="0" y="0"/>
            <a:chExt cx="9953223" cy="774365"/>
          </a:xfrm>
        </p:grpSpPr>
        <p:sp>
          <p:nvSpPr>
            <p:cNvPr id="971"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2"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3"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4"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75"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76"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78" name="Let’s simulate a tree with this process.…"/>
          <p:cNvSpPr txBox="1"/>
          <p:nvPr/>
        </p:nvSpPr>
        <p:spPr>
          <a:xfrm>
            <a:off x="1498663" y="3122372"/>
            <a:ext cx="9241638" cy="4558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p:txBody>
      </p:sp>
      <p:pic>
        <p:nvPicPr>
          <p:cNvPr id="979"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sp>
        <p:nvSpPr>
          <p:cNvPr id="980"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98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6" name="Group"/>
          <p:cNvGrpSpPr/>
          <p:nvPr/>
        </p:nvGrpSpPr>
        <p:grpSpPr>
          <a:xfrm>
            <a:off x="0" y="1692"/>
            <a:ext cx="24384000" cy="2691264"/>
            <a:chOff x="0" y="0"/>
            <a:chExt cx="24384000" cy="2691263"/>
          </a:xfrm>
        </p:grpSpPr>
        <p:pic>
          <p:nvPicPr>
            <p:cNvPr id="98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8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88"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95" name="Group"/>
          <p:cNvGrpSpPr/>
          <p:nvPr/>
        </p:nvGrpSpPr>
        <p:grpSpPr>
          <a:xfrm>
            <a:off x="10931403" y="11639550"/>
            <a:ext cx="9953226" cy="774366"/>
            <a:chOff x="0" y="0"/>
            <a:chExt cx="9953223" cy="774365"/>
          </a:xfrm>
        </p:grpSpPr>
        <p:sp>
          <p:nvSpPr>
            <p:cNvPr id="989"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0"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1"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2"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93"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94"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96" name="Let’s simulate a tree with this process.…"/>
          <p:cNvSpPr txBox="1"/>
          <p:nvPr/>
        </p:nvSpPr>
        <p:spPr>
          <a:xfrm>
            <a:off x="1498663" y="3122372"/>
            <a:ext cx="9241638" cy="5676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p:txBody>
      </p:sp>
      <p:sp>
        <p:nvSpPr>
          <p:cNvPr id="99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99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999"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pic>
        <p:nvPicPr>
          <p:cNvPr id="1000" name="fbd_tree.pdf" descr="fbd_tree.pdf"/>
          <p:cNvPicPr>
            <a:picLocks noChangeAspect="1"/>
          </p:cNvPicPr>
          <p:nvPr/>
        </p:nvPicPr>
        <p:blipFill>
          <a:blip r:embed="rId3"/>
          <a:srcRect l="4593" r="60828" b="82578"/>
          <a:stretch>
            <a:fillRect/>
          </a:stretch>
        </p:blipFill>
        <p:spPr>
          <a:xfrm>
            <a:off x="12591851" y="4108507"/>
            <a:ext cx="3074062" cy="1239045"/>
          </a:xfrm>
          <a:prstGeom prst="rect">
            <a:avLst/>
          </a:prstGeom>
          <a:ln w="12700">
            <a:miter lim="400000"/>
          </a:ln>
        </p:spPr>
      </p:pic>
      <p:sp>
        <p:nvSpPr>
          <p:cNvPr id="100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3"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4"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06"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00"/>
                                        </p:tgtEl>
                                        <p:attrNameLst>
                                          <p:attrName>style.visibility</p:attrName>
                                        </p:attrNameLst>
                                      </p:cBhvr>
                                      <p:to>
                                        <p:strVal val="visible"/>
                                      </p:to>
                                    </p:set>
                                    <p:animEffect transition="in" filter="wipe(left)">
                                      <p:cBhvr>
                                        <p:cTn id="7" dur="1000"/>
                                        <p:tgtEl>
                                          <p:spTgt spid="1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 grpId="0"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0" name="Group"/>
          <p:cNvGrpSpPr/>
          <p:nvPr/>
        </p:nvGrpSpPr>
        <p:grpSpPr>
          <a:xfrm>
            <a:off x="0" y="1692"/>
            <a:ext cx="24384000" cy="2691264"/>
            <a:chOff x="0" y="0"/>
            <a:chExt cx="24384000" cy="2691263"/>
          </a:xfrm>
        </p:grpSpPr>
        <p:pic>
          <p:nvPicPr>
            <p:cNvPr id="100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00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1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1012"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1019" name="Group"/>
          <p:cNvGrpSpPr/>
          <p:nvPr/>
        </p:nvGrpSpPr>
        <p:grpSpPr>
          <a:xfrm>
            <a:off x="10931403" y="11639550"/>
            <a:ext cx="9953226" cy="774366"/>
            <a:chOff x="0" y="0"/>
            <a:chExt cx="9953223" cy="774365"/>
          </a:xfrm>
        </p:grpSpPr>
        <p:sp>
          <p:nvSpPr>
            <p:cNvPr id="1013"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4"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5"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6"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17"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18"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20" name="Let’s simulate a tree with this process.…"/>
          <p:cNvSpPr txBox="1"/>
          <p:nvPr/>
        </p:nvSpPr>
        <p:spPr>
          <a:xfrm>
            <a:off x="1498663" y="3122372"/>
            <a:ext cx="9241638" cy="679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p:txBody>
      </p:sp>
      <p:sp>
        <p:nvSpPr>
          <p:cNvPr id="1021"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2"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23"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pic>
        <p:nvPicPr>
          <p:cNvPr id="1024" name="fbd_tree.pdf" descr="fbd_tree.pdf"/>
          <p:cNvPicPr>
            <a:picLocks noChangeAspect="1"/>
          </p:cNvPicPr>
          <p:nvPr/>
        </p:nvPicPr>
        <p:blipFill>
          <a:blip r:embed="rId3"/>
          <a:srcRect l="4593" b="82578"/>
          <a:stretch>
            <a:fillRect/>
          </a:stretch>
        </p:blipFill>
        <p:spPr>
          <a:xfrm>
            <a:off x="12591851" y="4108507"/>
            <a:ext cx="8481683" cy="1239045"/>
          </a:xfrm>
          <a:prstGeom prst="rect">
            <a:avLst/>
          </a:prstGeom>
          <a:ln w="12700">
            <a:miter lim="400000"/>
          </a:ln>
        </p:spPr>
      </p:pic>
      <p:sp>
        <p:nvSpPr>
          <p:cNvPr id="1025"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6"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28"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29"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3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3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32" name="fossilization event"/>
          <p:cNvSpPr txBox="1"/>
          <p:nvPr/>
        </p:nvSpPr>
        <p:spPr>
          <a:xfrm>
            <a:off x="11265595" y="2938445"/>
            <a:ext cx="297180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3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3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39"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040"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04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4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43"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046" name="Group"/>
          <p:cNvGrpSpPr/>
          <p:nvPr/>
        </p:nvGrpSpPr>
        <p:grpSpPr>
          <a:xfrm>
            <a:off x="0" y="1692"/>
            <a:ext cx="24384000" cy="2691264"/>
            <a:chOff x="0" y="0"/>
            <a:chExt cx="24384000" cy="2691263"/>
          </a:xfrm>
        </p:grpSpPr>
        <p:pic>
          <p:nvPicPr>
            <p:cNvPr id="1044"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04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4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048" name="fbd_tree.pdf" descr="fbd_tree.pdf"/>
          <p:cNvPicPr>
            <a:picLocks noChangeAspect="1"/>
          </p:cNvPicPr>
          <p:nvPr/>
        </p:nvPicPr>
        <p:blipFill>
          <a:blip r:embed="rId2"/>
          <a:srcRect l="38468" t="2550" b="89889"/>
          <a:stretch>
            <a:fillRect/>
          </a:stretch>
        </p:blipFill>
        <p:spPr>
          <a:xfrm>
            <a:off x="15603338" y="4289879"/>
            <a:ext cx="5470196" cy="537701"/>
          </a:xfrm>
          <a:prstGeom prst="rect">
            <a:avLst/>
          </a:prstGeom>
          <a:ln w="12700">
            <a:miter lim="400000"/>
          </a:ln>
        </p:spPr>
      </p:pic>
      <p:grpSp>
        <p:nvGrpSpPr>
          <p:cNvPr id="1055" name="Group"/>
          <p:cNvGrpSpPr/>
          <p:nvPr/>
        </p:nvGrpSpPr>
        <p:grpSpPr>
          <a:xfrm>
            <a:off x="10931403" y="11639550"/>
            <a:ext cx="9953226" cy="774366"/>
            <a:chOff x="0" y="0"/>
            <a:chExt cx="9953223" cy="774365"/>
          </a:xfrm>
        </p:grpSpPr>
        <p:sp>
          <p:nvSpPr>
            <p:cNvPr id="1049"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0"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1"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2"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53"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54"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56"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057"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58"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6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63"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61" name="fossilization event"/>
          <p:cNvSpPr txBox="1"/>
          <p:nvPr/>
        </p:nvSpPr>
        <p:spPr>
          <a:xfrm>
            <a:off x="11265595" y="2938445"/>
            <a:ext cx="297180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48"/>
                                        </p:tgtEl>
                                        <p:attrNameLst>
                                          <p:attrName>style.visibility</p:attrName>
                                        </p:attrNameLst>
                                      </p:cBhvr>
                                      <p:to>
                                        <p:strVal val="visible"/>
                                      </p:to>
                                    </p:set>
                                    <p:animEffect transition="in" filter="wipe(left)">
                                      <p:cBhvr>
                                        <p:cTn id="7" dur="1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66"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6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68"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069"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070"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71"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72"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075" name="Group"/>
          <p:cNvGrpSpPr/>
          <p:nvPr/>
        </p:nvGrpSpPr>
        <p:grpSpPr>
          <a:xfrm>
            <a:off x="0" y="1692"/>
            <a:ext cx="24384000" cy="2691264"/>
            <a:chOff x="0" y="0"/>
            <a:chExt cx="24384000" cy="2691263"/>
          </a:xfrm>
        </p:grpSpPr>
        <p:pic>
          <p:nvPicPr>
            <p:cNvPr id="1073"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07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76"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077" name="fbd_tree.pdf" descr="fbd_tree.pdf"/>
          <p:cNvPicPr>
            <a:picLocks noChangeAspect="1"/>
          </p:cNvPicPr>
          <p:nvPr/>
        </p:nvPicPr>
        <p:blipFill>
          <a:blip r:embed="rId2"/>
          <a:srcRect l="38468" t="2550" b="89889"/>
          <a:stretch>
            <a:fillRect/>
          </a:stretch>
        </p:blipFill>
        <p:spPr>
          <a:xfrm>
            <a:off x="15603338" y="4289879"/>
            <a:ext cx="5470196" cy="537701"/>
          </a:xfrm>
          <a:prstGeom prst="rect">
            <a:avLst/>
          </a:prstGeom>
          <a:ln w="12700">
            <a:miter lim="400000"/>
          </a:ln>
        </p:spPr>
      </p:pic>
      <p:grpSp>
        <p:nvGrpSpPr>
          <p:cNvPr id="1084" name="Group"/>
          <p:cNvGrpSpPr/>
          <p:nvPr/>
        </p:nvGrpSpPr>
        <p:grpSpPr>
          <a:xfrm>
            <a:off x="10931403" y="11639550"/>
            <a:ext cx="9953226" cy="774366"/>
            <a:chOff x="0" y="0"/>
            <a:chExt cx="9953223" cy="774365"/>
          </a:xfrm>
        </p:grpSpPr>
        <p:sp>
          <p:nvSpPr>
            <p:cNvPr id="1078"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79"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80"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81"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82" name="t"/>
            <p:cNvSpPr txBox="1"/>
            <p:nvPr/>
          </p:nvSpPr>
          <p:spPr>
            <a:xfrm>
              <a:off x="0" y="226233"/>
              <a:ext cx="22707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83"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85"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086"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87" name="speciation event"/>
          <p:cNvSpPr txBox="1"/>
          <p:nvPr/>
        </p:nvSpPr>
        <p:spPr>
          <a:xfrm>
            <a:off x="11711216" y="6892379"/>
            <a:ext cx="2774824" cy="54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9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9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90" name="fossilization event"/>
          <p:cNvSpPr txBox="1"/>
          <p:nvPr/>
        </p:nvSpPr>
        <p:spPr>
          <a:xfrm>
            <a:off x="11265595" y="2938445"/>
            <a:ext cx="2971801"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095"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092" name="extinction event"/>
          <p:cNvSpPr txBox="1"/>
          <p:nvPr/>
        </p:nvSpPr>
        <p:spPr>
          <a:xfrm>
            <a:off x="19284512" y="3126857"/>
            <a:ext cx="2675764" cy="547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2115</TotalTime>
  <Words>8639</Words>
  <Application>Microsoft Macintosh PowerPoint</Application>
  <PresentationFormat>Custom</PresentationFormat>
  <Paragraphs>773</Paragraphs>
  <Slides>106</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106</vt:i4>
      </vt:variant>
    </vt:vector>
  </HeadingPairs>
  <TitlesOfParts>
    <vt:vector size="118" baseType="lpstr">
      <vt:lpstr>American Typewriter</vt:lpstr>
      <vt:lpstr>Bodoni SvtyTwo OS ITC TT-Book</vt:lpstr>
      <vt:lpstr>Bodoni SvtyTwo OS ITC TT-BookIt</vt:lpstr>
      <vt:lpstr>Cambria Math</vt:lpstr>
      <vt:lpstr>Helvetica</vt:lpstr>
      <vt:lpstr>Helvetica Neue</vt:lpstr>
      <vt:lpstr>Helvetica Neue Light</vt:lpstr>
      <vt:lpstr>Helvetica Neue Medium</vt:lpstr>
      <vt:lpstr>Helvetica Neue Thin</vt:lpstr>
      <vt:lpstr>Times New Roman</vt:lpstr>
      <vt:lpstr>Zapfino</vt:lpstr>
      <vt:lpstr>21_BasicWhite</vt:lpstr>
      <vt:lpstr>Phylo Seminar 2024</vt:lpstr>
      <vt:lpstr>What is this Bayes’ theorem black magic?</vt:lpstr>
      <vt:lpstr>PowerPoint Presentation</vt:lpstr>
      <vt:lpstr>MCMC</vt:lpstr>
      <vt:lpstr>“Convergence”</vt:lpstr>
      <vt:lpstr>Bayesian inference of phylogeny</vt:lpstr>
      <vt:lpstr>Bayesian inference of phylogeny</vt:lpstr>
      <vt:lpstr>Bayesian inference of phylogeny</vt:lpstr>
      <vt:lpstr>Bayesian inference of phylogeny</vt:lpstr>
      <vt:lpstr>Bayesian inference of phylogeny</vt:lpstr>
      <vt:lpstr>Bayesian inference of phylogeny</vt:lpstr>
      <vt:lpstr>Should we believe our phylogeny?</vt:lpstr>
      <vt:lpstr>Support values</vt:lpstr>
      <vt:lpstr>Support values</vt:lpstr>
      <vt:lpstr>Support values</vt:lpstr>
      <vt:lpstr>Support values</vt:lpstr>
      <vt:lpstr>Support values</vt:lpstr>
      <vt:lpstr>Support values</vt:lpstr>
      <vt:lpstr>Support values</vt:lpstr>
      <vt:lpstr>Support values</vt:lpstr>
      <vt:lpstr>Support values</vt:lpstr>
      <vt:lpstr>Support values</vt:lpstr>
      <vt:lpstr>Support values</vt:lpstr>
      <vt:lpstr>Gene trees, Species trees?</vt:lpstr>
      <vt:lpstr>Incomplete lineage sorting</vt:lpstr>
      <vt:lpstr>Incomplete lineage sorting</vt:lpstr>
      <vt:lpstr>Incomplete lineage sorting</vt:lpstr>
      <vt:lpstr>Incomplete lineage sorting</vt:lpstr>
      <vt:lpstr>Incomplete lineage sorting</vt:lpstr>
      <vt:lpstr>Incomplete lineage sorting</vt:lpstr>
      <vt:lpstr>Incomplete lineage sorting</vt:lpstr>
      <vt:lpstr>PowerPoint Presentation</vt:lpstr>
      <vt:lpstr>Divergence-time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Thinking</dc:title>
  <cp:lastModifiedBy>Carl Rothfels</cp:lastModifiedBy>
  <cp:revision>52</cp:revision>
  <dcterms:modified xsi:type="dcterms:W3CDTF">2024-01-31T16:47:11Z</dcterms:modified>
</cp:coreProperties>
</file>